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71" r:id="rId11"/>
    <p:sldId id="272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1720"/>
    <a:srgbClr val="D8F2A5"/>
    <a:srgbClr val="CFED93"/>
    <a:srgbClr val="FFF98F"/>
    <a:srgbClr val="DE6464"/>
    <a:srgbClr val="FFDC00"/>
    <a:srgbClr val="EB3F3F"/>
    <a:srgbClr val="162230"/>
    <a:srgbClr val="4A7EBB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3584B1-D047-9144-A697-80FEE35AB0F4}" v="2" dt="2025-02-11T14:43:50.638"/>
    <p1510:client id="{84050E23-F421-5025-F68E-9EBC0120A341}" v="4" dt="2025-02-11T08:49:36.8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505E3EF-67EA-436B-97B2-0124C06EBD24}" styleName="Stile medio 4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Stile con tema 1 - Color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C083E6E3-FA7D-4D7B-A595-EF9225AFEA82}" styleName="Stile chiaro 1 - Color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Stile chiaro 1 - Color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2"/>
  </p:normalViewPr>
  <p:slideViewPr>
    <p:cSldViewPr snapToGrid="0">
      <p:cViewPr varScale="1">
        <p:scale>
          <a:sx n="106" d="100"/>
          <a:sy n="106" d="100"/>
        </p:scale>
        <p:origin x="79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4F915-DDDE-4CAA-895D-614564BB8837}" type="datetimeFigureOut">
              <a:rPr lang="en-GB" smtClean="0"/>
              <a:t>26/04/2025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B5884-7D75-46CC-B688-7B54B2BD8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7033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4C5A5-33D0-4441-96FE-163C8B7C9D3F}" type="datetimeFigureOut">
              <a:rPr lang="en-GB" smtClean="0"/>
              <a:t>26/04/2025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4E1B5-63BC-4334-9D81-D58D41015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470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6621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1551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6184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425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09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977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67047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775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24595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5088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6718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692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6873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1285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8095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1266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7470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0067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5360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9511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4621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8241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9101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90A91-0F3D-9944-94EF-F5C93CDE0643}" type="datetimeFigureOut">
              <a:rPr lang="it-IT" smtClean="0"/>
              <a:t>26/04/2025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A2948-A980-434D-BAB3-FF8DF2F4692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2204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bann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2001" cy="1052622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>
          <a:xfrm>
            <a:off x="0" y="5607462"/>
            <a:ext cx="12192000" cy="1250537"/>
          </a:xfrm>
          <a:prstGeom prst="rect">
            <a:avLst/>
          </a:prstGeom>
          <a:solidFill>
            <a:srgbClr val="971720"/>
          </a:solidFill>
          <a:ln>
            <a:solidFill>
              <a:srgbClr val="97172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>
              <a:spcBef>
                <a:spcPts val="1750"/>
              </a:spcBef>
            </a:pPr>
            <a:endParaRPr lang="en-US" sz="2800" i="1">
              <a:solidFill>
                <a:srgbClr val="000000"/>
              </a:solidFill>
              <a:highlight>
                <a:srgbClr val="FF0000"/>
              </a:highlight>
              <a:latin typeface="Times New Roman"/>
              <a:cs typeface="Times New Roman"/>
            </a:endParaRPr>
          </a:p>
        </p:txBody>
      </p:sp>
      <p:sp>
        <p:nvSpPr>
          <p:cNvPr id="32" name="CasellaDiTesto 12">
            <a:extLst>
              <a:ext uri="{FF2B5EF4-FFF2-40B4-BE49-F238E27FC236}">
                <a16:creationId xmlns:a16="http://schemas.microsoft.com/office/drawing/2014/main" id="{38EFD608-08ED-887B-303A-AEDE2A4AA94C}"/>
              </a:ext>
            </a:extLst>
          </p:cNvPr>
          <p:cNvSpPr txBox="1"/>
          <p:nvPr/>
        </p:nvSpPr>
        <p:spPr>
          <a:xfrm>
            <a:off x="241789" y="664326"/>
            <a:ext cx="11770438" cy="5478423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it-IT" sz="4000" b="1">
              <a:solidFill>
                <a:srgbClr val="FF0000"/>
              </a:solidFill>
              <a:latin typeface="Century Gothic"/>
              <a:ea typeface="+mn-lt"/>
              <a:cs typeface="+mn-lt"/>
            </a:endParaRPr>
          </a:p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it-IT" sz="4000" b="1">
              <a:solidFill>
                <a:srgbClr val="FF0000"/>
              </a:solidFill>
              <a:latin typeface="Century Gothic"/>
              <a:ea typeface="+mn-lt"/>
              <a:cs typeface="+mn-lt"/>
            </a:endParaRPr>
          </a:p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it-IT" sz="4000" b="1">
              <a:solidFill>
                <a:srgbClr val="FF0000"/>
              </a:solidFill>
              <a:latin typeface="Century Gothic"/>
              <a:ea typeface="+mn-lt"/>
              <a:cs typeface="+mn-lt"/>
            </a:endParaRPr>
          </a:p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4000" b="1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Uso di </a:t>
            </a:r>
            <a:r>
              <a:rPr lang="it-IT" sz="4000" b="1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Furhat</a:t>
            </a:r>
            <a:r>
              <a:rPr lang="it-IT" sz="4000" b="1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 per l’apprendimento linguistico: </a:t>
            </a:r>
            <a:endParaRPr lang="en-US" sz="4000" b="1" dirty="0">
              <a:solidFill>
                <a:srgbClr val="971720"/>
              </a:solidFill>
              <a:latin typeface="Century Gothic"/>
              <a:ea typeface="+mn-lt"/>
              <a:cs typeface="Times New Roman"/>
            </a:endParaRPr>
          </a:p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4000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Un esperimento di HRI con bambini</a:t>
            </a:r>
            <a:endParaRPr lang="en-US" sz="4000" dirty="0">
              <a:solidFill>
                <a:srgbClr val="971720"/>
              </a:solidFill>
              <a:latin typeface="Century Gothic"/>
              <a:cs typeface="Times New Roman"/>
            </a:endParaRPr>
          </a:p>
          <a:p>
            <a:pPr>
              <a:spcBef>
                <a:spcPts val="1750"/>
              </a:spcBef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/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000">
              <a:latin typeface="Calibri"/>
              <a:ea typeface="Calibri"/>
              <a:cs typeface="Calibri"/>
            </a:endParaRPr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Calibri"/>
                <a:ea typeface="Calibri"/>
                <a:cs typeface="Calibri"/>
              </a:rPr>
              <a:t> </a:t>
            </a:r>
            <a:r>
              <a:rPr lang="en-US" sz="2400" dirty="0">
                <a:latin typeface="Times New Roman"/>
                <a:cs typeface="Times New Roman"/>
              </a:rPr>
              <a:t>              </a:t>
            </a:r>
            <a:endParaRPr lang="it-IT" dirty="0">
              <a:ea typeface="Calibri"/>
              <a:cs typeface="Calibri"/>
            </a:endParaRPr>
          </a:p>
          <a:p>
            <a:pPr>
              <a:spcBef>
                <a:spcPts val="18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2800" b="1" dirty="0">
                <a:latin typeface="Century Gothic"/>
              </a:rPr>
              <a:t>                                                          </a:t>
            </a:r>
            <a:r>
              <a:rPr lang="it-IT" sz="2800" dirty="0">
                <a:latin typeface="Century Gothic"/>
              </a:rPr>
              <a:t>    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FDDD9E-EECD-8F3F-F35C-20F801FE5FBB}"/>
              </a:ext>
            </a:extLst>
          </p:cNvPr>
          <p:cNvSpPr txBox="1"/>
          <p:nvPr/>
        </p:nvSpPr>
        <p:spPr>
          <a:xfrm>
            <a:off x="4559" y="5719357"/>
            <a:ext cx="12004391" cy="830997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800" dirty="0">
                <a:latin typeface="Century Gothic"/>
                <a:ea typeface="Calibri"/>
                <a:cs typeface="Calibri"/>
              </a:rPr>
              <a:t> </a:t>
            </a:r>
            <a:r>
              <a:rPr lang="it-IT" sz="2800" dirty="0">
                <a:solidFill>
                  <a:srgbClr val="000000"/>
                </a:solidFill>
                <a:latin typeface="Century Gothic"/>
                <a:ea typeface="Calibri"/>
                <a:cs typeface="Calibri"/>
              </a:rPr>
              <a:t>  </a:t>
            </a:r>
            <a:r>
              <a:rPr lang="it-IT" sz="2800" dirty="0">
                <a:solidFill>
                  <a:schemeClr val="bg1"/>
                </a:solidFill>
                <a:latin typeface="Century Gothic"/>
                <a:ea typeface="Calibri"/>
                <a:cs typeface="Calibri"/>
              </a:rPr>
              <a:t>Studente</a:t>
            </a:r>
            <a:r>
              <a:rPr lang="it-IT" sz="2800" b="1" dirty="0">
                <a:solidFill>
                  <a:schemeClr val="bg1"/>
                </a:solidFill>
                <a:latin typeface="Century Gothic"/>
                <a:ea typeface="Calibri"/>
                <a:cs typeface="Calibri"/>
              </a:rPr>
              <a:t>    </a:t>
            </a:r>
            <a:r>
              <a:rPr lang="en-US" dirty="0">
                <a:solidFill>
                  <a:schemeClr val="bg1"/>
                </a:solidFill>
                <a:latin typeface="Century Gothic"/>
                <a:ea typeface="Calibri"/>
                <a:cs typeface="Calibri"/>
              </a:rPr>
              <a:t>  </a:t>
            </a:r>
            <a:r>
              <a:rPr lang="en-US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 </a:t>
            </a:r>
            <a:r>
              <a:rPr lang="en-US" dirty="0">
                <a:solidFill>
                  <a:schemeClr val="bg1"/>
                </a:solidFill>
                <a:latin typeface="Century Gothic"/>
                <a:ea typeface="Calibri"/>
                <a:cs typeface="Calibri"/>
              </a:rPr>
              <a:t>                                </a:t>
            </a:r>
            <a:r>
              <a:rPr lang="en-US" sz="2800" dirty="0" err="1">
                <a:solidFill>
                  <a:schemeClr val="bg1"/>
                </a:solidFill>
                <a:latin typeface="Century Gothic"/>
                <a:ea typeface="Calibri"/>
                <a:cs typeface="Calibri"/>
              </a:rPr>
              <a:t>Matricola</a:t>
            </a:r>
            <a:endParaRPr lang="en-US" dirty="0" err="1">
              <a:solidFill>
                <a:schemeClr val="bg1"/>
              </a:solidFill>
              <a:latin typeface="Century Gothic"/>
              <a:ea typeface="Calibri"/>
              <a:cs typeface="Calibri"/>
            </a:endParaRPr>
          </a:p>
          <a:p>
            <a:r>
              <a:rPr lang="en-US" sz="2000" dirty="0">
                <a:solidFill>
                  <a:schemeClr val="bg1"/>
                </a:solidFill>
                <a:latin typeface="Century Gothic"/>
                <a:ea typeface="Calibri"/>
                <a:cs typeface="Calibri"/>
              </a:rPr>
              <a:t>   Varone Emanuela </a:t>
            </a:r>
            <a:r>
              <a:rPr lang="en-US" dirty="0">
                <a:solidFill>
                  <a:schemeClr val="bg1"/>
                </a:solidFill>
                <a:ea typeface="Calibri"/>
                <a:cs typeface="Calibri"/>
              </a:rPr>
              <a:t>                           </a:t>
            </a:r>
            <a:r>
              <a:rPr lang="en-US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         </a:t>
            </a:r>
            <a:r>
              <a:rPr lang="en-US" sz="2000" dirty="0">
                <a:solidFill>
                  <a:schemeClr val="bg1"/>
                </a:solidFill>
                <a:latin typeface="Century Gothic"/>
                <a:ea typeface="Calibri"/>
                <a:cs typeface="Calibri"/>
              </a:rPr>
              <a:t>P38000284</a:t>
            </a:r>
            <a:endParaRPr lang="en-US" sz="2000" dirty="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5468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10">
            <a:extLst>
              <a:ext uri="{FF2B5EF4-FFF2-40B4-BE49-F238E27FC236}">
                <a16:creationId xmlns:a16="http://schemas.microsoft.com/office/drawing/2014/main" id="{74B2DD2D-3B34-0572-4B6D-36C84A2EB4CF}"/>
              </a:ext>
            </a:extLst>
          </p:cNvPr>
          <p:cNvSpPr/>
          <p:nvPr/>
        </p:nvSpPr>
        <p:spPr>
          <a:xfrm>
            <a:off x="0" y="650017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9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21044A68-D947-8DD2-2D54-13D26F238C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ttangolo 1">
            <a:extLst>
              <a:ext uri="{FF2B5EF4-FFF2-40B4-BE49-F238E27FC236}">
                <a16:creationId xmlns:a16="http://schemas.microsoft.com/office/drawing/2014/main" id="{C3871549-7F96-A444-769A-AA7BB9EA71F5}"/>
              </a:ext>
            </a:extLst>
          </p:cNvPr>
          <p:cNvSpPr/>
          <p:nvPr/>
        </p:nvSpPr>
        <p:spPr>
          <a:xfrm>
            <a:off x="3703" y="6501154"/>
            <a:ext cx="8881974" cy="8463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 per l'apprendimento linguistico:  un esperimento di HRI con bambini 9/13</a:t>
            </a: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/>
          </a:p>
        </p:txBody>
      </p:sp>
      <p:sp>
        <p:nvSpPr>
          <p:cNvPr id="13" name="CasellaDiTesto 22">
            <a:extLst>
              <a:ext uri="{FF2B5EF4-FFF2-40B4-BE49-F238E27FC236}">
                <a16:creationId xmlns:a16="http://schemas.microsoft.com/office/drawing/2014/main" id="{3E1610B2-DF95-36B3-AEAF-7695EA247150}"/>
              </a:ext>
            </a:extLst>
          </p:cNvPr>
          <p:cNvSpPr txBox="1"/>
          <p:nvPr/>
        </p:nvSpPr>
        <p:spPr>
          <a:xfrm>
            <a:off x="3855504" y="19087"/>
            <a:ext cx="9274553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400" dirty="0">
                <a:solidFill>
                  <a:srgbClr val="971720"/>
                </a:solidFill>
                <a:latin typeface="Century Gothic"/>
              </a:rPr>
              <a:t>Simulazione </a:t>
            </a:r>
            <a:r>
              <a:rPr lang="it-IT" sz="2400" dirty="0" err="1">
                <a:solidFill>
                  <a:srgbClr val="971720"/>
                </a:solidFill>
                <a:latin typeface="Century Gothic"/>
              </a:rPr>
              <a:t>Furhat</a:t>
            </a:r>
            <a:r>
              <a:rPr lang="it-IT" sz="2400" dirty="0">
                <a:solidFill>
                  <a:srgbClr val="971720"/>
                </a:solidFill>
                <a:latin typeface="Century Gothic"/>
              </a:rPr>
              <a:t> espressivo</a:t>
            </a:r>
          </a:p>
          <a:p>
            <a:endParaRPr lang="it-IT" sz="2400">
              <a:solidFill>
                <a:srgbClr val="97172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Furhat_espressivo.mp4">
            <a:hlinkClick r:id="" action="ppaction://media"/>
            <a:extLst>
              <a:ext uri="{FF2B5EF4-FFF2-40B4-BE49-F238E27FC236}">
                <a16:creationId xmlns:a16="http://schemas.microsoft.com/office/drawing/2014/main" id="{C61D5DD7-F04A-630E-54BA-AA9BF1E32C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07081" y="630957"/>
            <a:ext cx="9177838" cy="559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115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4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22">
            <a:extLst>
              <a:ext uri="{FF2B5EF4-FFF2-40B4-BE49-F238E27FC236}">
                <a16:creationId xmlns:a16="http://schemas.microsoft.com/office/drawing/2014/main" id="{2B3C830A-1000-FADB-42D2-31CC0B71A4A5}"/>
              </a:ext>
            </a:extLst>
          </p:cNvPr>
          <p:cNvSpPr txBox="1"/>
          <p:nvPr/>
        </p:nvSpPr>
        <p:spPr>
          <a:xfrm>
            <a:off x="3654221" y="4710"/>
            <a:ext cx="9274553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2400" dirty="0">
                <a:solidFill>
                  <a:srgbClr val="971720"/>
                </a:solidFill>
                <a:latin typeface="Century Gothic"/>
              </a:rPr>
              <a:t>Simulazione </a:t>
            </a:r>
            <a:r>
              <a:rPr lang="it-IT" sz="2400" dirty="0" err="1">
                <a:solidFill>
                  <a:srgbClr val="971720"/>
                </a:solidFill>
                <a:latin typeface="Century Gothic"/>
              </a:rPr>
              <a:t>Furhat</a:t>
            </a:r>
            <a:r>
              <a:rPr lang="it-IT" sz="2400" dirty="0">
                <a:solidFill>
                  <a:srgbClr val="971720"/>
                </a:solidFill>
                <a:latin typeface="Century Gothic"/>
              </a:rPr>
              <a:t> neutrale</a:t>
            </a:r>
          </a:p>
          <a:p>
            <a:endParaRPr lang="it-IT" sz="2400" dirty="0">
              <a:solidFill>
                <a:srgbClr val="971720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Rettangolo 10">
            <a:extLst>
              <a:ext uri="{FF2B5EF4-FFF2-40B4-BE49-F238E27FC236}">
                <a16:creationId xmlns:a16="http://schemas.microsoft.com/office/drawing/2014/main" id="{6CC3EEE0-C37F-6CB4-4C9E-A6B5DFAD34ED}"/>
              </a:ext>
            </a:extLst>
          </p:cNvPr>
          <p:cNvSpPr/>
          <p:nvPr/>
        </p:nvSpPr>
        <p:spPr>
          <a:xfrm>
            <a:off x="0" y="650017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9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013CC103-09C1-64C9-1A9E-3CFC0D577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ttangolo 1">
            <a:extLst>
              <a:ext uri="{FF2B5EF4-FFF2-40B4-BE49-F238E27FC236}">
                <a16:creationId xmlns:a16="http://schemas.microsoft.com/office/drawing/2014/main" id="{3C8C50F2-F51D-D80E-EB6E-DDED424B49B9}"/>
              </a:ext>
            </a:extLst>
          </p:cNvPr>
          <p:cNvSpPr/>
          <p:nvPr/>
        </p:nvSpPr>
        <p:spPr>
          <a:xfrm>
            <a:off x="3703" y="6501154"/>
            <a:ext cx="8881974" cy="8463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 per l'apprendimento linguistico:  un esperimento di HRI con bambini 10/13</a:t>
            </a: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/>
          </a:p>
        </p:txBody>
      </p:sp>
      <p:pic>
        <p:nvPicPr>
          <p:cNvPr id="2" name="Furhat_neutrale.mp4">
            <a:hlinkClick r:id="" action="ppaction://media"/>
            <a:extLst>
              <a:ext uri="{FF2B5EF4-FFF2-40B4-BE49-F238E27FC236}">
                <a16:creationId xmlns:a16="http://schemas.microsoft.com/office/drawing/2014/main" id="{219806B4-20AB-45B4-8F82-D69DA4766B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37483" y="704821"/>
            <a:ext cx="8966085" cy="54669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7627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50017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2913" y="6527796"/>
            <a:ext cx="9449367" cy="8463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 per l'apprendimento linguistico:  un esperimento di HRI con bambini 11/13</a:t>
            </a: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96B7917-B5EA-54AC-8FD9-AA46A73B9E87}"/>
              </a:ext>
            </a:extLst>
          </p:cNvPr>
          <p:cNvSpPr txBox="1"/>
          <p:nvPr/>
        </p:nvSpPr>
        <p:spPr>
          <a:xfrm>
            <a:off x="2726882" y="116431"/>
            <a:ext cx="636895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600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Metodologia </a:t>
            </a:r>
            <a:r>
              <a:rPr lang="it-IT" sz="3600" dirty="0">
                <a:solidFill>
                  <a:srgbClr val="971720"/>
                </a:solidFill>
                <a:effectLst/>
                <a:latin typeface="Century Gothic"/>
                <a:ea typeface="+mn-lt"/>
                <a:cs typeface="+mn-lt"/>
              </a:rPr>
              <a:t>di </a:t>
            </a:r>
            <a:r>
              <a:rPr lang="it-IT" sz="3600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valutazione</a:t>
            </a:r>
            <a:endParaRPr lang="en-US" sz="3600" dirty="0">
              <a:solidFill>
                <a:srgbClr val="971720"/>
              </a:solidFill>
              <a:latin typeface="Century Gothic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F2EBEE-B12D-09CD-00D1-14A86CA07EAE}"/>
              </a:ext>
            </a:extLst>
          </p:cNvPr>
          <p:cNvSpPr txBox="1"/>
          <p:nvPr/>
        </p:nvSpPr>
        <p:spPr>
          <a:xfrm>
            <a:off x="852985" y="962041"/>
            <a:ext cx="10486029" cy="52322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Ø"/>
            </a:pPr>
            <a:endParaRPr lang="en-US" b="1" dirty="0">
              <a:latin typeface="Century Gothic"/>
              <a:ea typeface="+mn-lt"/>
              <a:cs typeface="+mn-lt"/>
            </a:endParaRPr>
          </a:p>
          <a:p>
            <a:endParaRPr lang="en-US" b="1" dirty="0">
              <a:latin typeface="Century Gothic"/>
              <a:ea typeface="+mn-lt"/>
              <a:cs typeface="+mn-lt"/>
            </a:endParaRPr>
          </a:p>
          <a:p>
            <a:pPr marL="285750" indent="-285750">
              <a:buFont typeface="Wingdings"/>
              <a:buChar char="Ø"/>
            </a:pPr>
            <a:r>
              <a:rPr lang="en-US" sz="2000" b="1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Osservazione</a:t>
            </a:r>
            <a:r>
              <a:rPr lang="en-US" sz="2000" b="1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 del </a:t>
            </a:r>
            <a:r>
              <a:rPr lang="en-US" sz="2000" b="1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comportamento</a:t>
            </a:r>
            <a:r>
              <a:rPr lang="en-US" sz="2000" b="1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dei</a:t>
            </a:r>
            <a:r>
              <a:rPr lang="en-US" sz="2000" b="1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 bambini</a:t>
            </a:r>
            <a:r>
              <a:rPr lang="en-US" sz="2000" dirty="0">
                <a:latin typeface="Century Gothic"/>
                <a:ea typeface="+mn-lt"/>
                <a:cs typeface="+mn-lt"/>
              </a:rPr>
              <a:t> </a:t>
            </a:r>
            <a:r>
              <a:rPr lang="en-US" sz="2000" err="1">
                <a:latin typeface="Century Gothic"/>
                <a:ea typeface="+mn-lt"/>
                <a:cs typeface="+mn-lt"/>
              </a:rPr>
              <a:t>durante</a:t>
            </a:r>
            <a:r>
              <a:rPr lang="en-US" sz="2000" dirty="0">
                <a:latin typeface="Century Gothic"/>
                <a:ea typeface="+mn-lt"/>
                <a:cs typeface="+mn-lt"/>
              </a:rPr>
              <a:t> </a:t>
            </a:r>
            <a:r>
              <a:rPr lang="en-US" sz="2000" err="1">
                <a:latin typeface="Century Gothic"/>
                <a:ea typeface="+mn-lt"/>
                <a:cs typeface="+mn-lt"/>
              </a:rPr>
              <a:t>l’interazione</a:t>
            </a:r>
            <a:r>
              <a:rPr lang="en-US" sz="2000" dirty="0">
                <a:latin typeface="Century Gothic"/>
                <a:ea typeface="+mn-lt"/>
                <a:cs typeface="+mn-lt"/>
              </a:rPr>
              <a:t> con </a:t>
            </a:r>
            <a:r>
              <a:rPr lang="en-US" sz="2000" err="1">
                <a:latin typeface="Century Gothic"/>
                <a:ea typeface="+mn-lt"/>
                <a:cs typeface="+mn-lt"/>
              </a:rPr>
              <a:t>Furhat</a:t>
            </a:r>
            <a:r>
              <a:rPr lang="en-US" sz="2000" dirty="0">
                <a:latin typeface="Century Gothic"/>
                <a:ea typeface="+mn-lt"/>
                <a:cs typeface="+mn-lt"/>
              </a:rPr>
              <a:t>.</a:t>
            </a:r>
            <a:endParaRPr lang="en-US" sz="2000" dirty="0">
              <a:latin typeface="Century Gothic"/>
              <a:ea typeface="Calibri"/>
              <a:cs typeface="Calibri"/>
            </a:endParaRPr>
          </a:p>
          <a:p>
            <a:endParaRPr lang="en-US" sz="2000" dirty="0">
              <a:latin typeface="Century Gothic"/>
              <a:ea typeface="+mn-lt"/>
              <a:cs typeface="+mn-lt"/>
            </a:endParaRPr>
          </a:p>
          <a:p>
            <a:endParaRPr lang="en-US" sz="2000" dirty="0">
              <a:latin typeface="Century Gothic"/>
              <a:ea typeface="+mn-lt"/>
              <a:cs typeface="+mn-lt"/>
            </a:endParaRPr>
          </a:p>
          <a:p>
            <a:pPr marL="285750" indent="-285750">
              <a:buFont typeface="Wingdings,Sans-Serif"/>
              <a:buChar char="Ø"/>
            </a:pPr>
            <a:r>
              <a:rPr lang="en-US" sz="2000" b="1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Feedback </a:t>
            </a:r>
            <a:r>
              <a:rPr lang="en-US" sz="2000" b="1" dirty="0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quantitativo</a:t>
            </a:r>
            <a:r>
              <a:rPr lang="en-US" sz="2000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: </a:t>
            </a:r>
            <a:r>
              <a:rPr lang="en-US" sz="2000" dirty="0" err="1">
                <a:solidFill>
                  <a:srgbClr val="000000"/>
                </a:solidFill>
                <a:latin typeface="Century Gothic"/>
                <a:ea typeface="+mn-lt"/>
                <a:cs typeface="+mn-lt"/>
              </a:rPr>
              <a:t>Numero</a:t>
            </a:r>
            <a:r>
              <a:rPr lang="en-US" sz="2000" dirty="0">
                <a:solidFill>
                  <a:srgbClr val="000000"/>
                </a:solidFill>
                <a:latin typeface="Century Gothic"/>
                <a:ea typeface="+mn-lt"/>
                <a:cs typeface="+mn-lt"/>
              </a:rPr>
              <a:t> di </a:t>
            </a:r>
            <a:r>
              <a:rPr lang="en-US" sz="2000" dirty="0" err="1">
                <a:solidFill>
                  <a:srgbClr val="000000"/>
                </a:solidFill>
                <a:latin typeface="Century Gothic"/>
                <a:ea typeface="+mn-lt"/>
                <a:cs typeface="+mn-lt"/>
              </a:rPr>
              <a:t>risposte</a:t>
            </a:r>
            <a:r>
              <a:rPr lang="en-US" sz="2000" dirty="0">
                <a:solidFill>
                  <a:srgbClr val="000000"/>
                </a:solidFill>
                <a:latin typeface="Century Gothic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entury Gothic"/>
                <a:ea typeface="+mn-lt"/>
                <a:cs typeface="+mn-lt"/>
              </a:rPr>
              <a:t>corrette</a:t>
            </a:r>
            <a:r>
              <a:rPr lang="en-US" sz="2000" dirty="0">
                <a:solidFill>
                  <a:srgbClr val="000000"/>
                </a:solidFill>
                <a:latin typeface="Century Gothic"/>
                <a:ea typeface="+mn-lt"/>
                <a:cs typeface="+mn-lt"/>
              </a:rPr>
              <a:t> e tempi di </a:t>
            </a:r>
            <a:r>
              <a:rPr lang="en-US" sz="2000" dirty="0" err="1">
                <a:solidFill>
                  <a:srgbClr val="000000"/>
                </a:solidFill>
                <a:latin typeface="Century Gothic"/>
                <a:ea typeface="+mn-lt"/>
                <a:cs typeface="+mn-lt"/>
              </a:rPr>
              <a:t>risposta</a:t>
            </a:r>
            <a:r>
              <a:rPr lang="en-US" sz="2000" dirty="0">
                <a:solidFill>
                  <a:srgbClr val="000000"/>
                </a:solidFill>
                <a:latin typeface="Century Gothic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entury Gothic"/>
                <a:ea typeface="+mn-lt"/>
                <a:cs typeface="+mn-lt"/>
              </a:rPr>
              <a:t>nei</a:t>
            </a:r>
            <a:r>
              <a:rPr lang="en-US" sz="2000" dirty="0">
                <a:solidFill>
                  <a:srgbClr val="000000"/>
                </a:solidFill>
                <a:latin typeface="Century Gothic"/>
                <a:ea typeface="+mn-lt"/>
                <a:cs typeface="+mn-lt"/>
              </a:rPr>
              <a:t> quiz.</a:t>
            </a:r>
            <a:endParaRPr lang="en-US" sz="2000">
              <a:solidFill>
                <a:srgbClr val="000000"/>
              </a:solidFill>
              <a:latin typeface="Century Gothic"/>
              <a:ea typeface="+mn-lt"/>
              <a:cs typeface="+mn-lt"/>
            </a:endParaRPr>
          </a:p>
          <a:p>
            <a:pPr marL="285750" indent="-285750">
              <a:buFont typeface="Wingdings,Sans-Serif"/>
              <a:buChar char="Ø"/>
            </a:pPr>
            <a:endParaRPr lang="en-US" sz="2000" dirty="0">
              <a:solidFill>
                <a:srgbClr val="000000"/>
              </a:solidFill>
              <a:latin typeface="Century Gothic"/>
              <a:ea typeface="+mn-lt"/>
              <a:cs typeface="+mn-lt"/>
            </a:endParaRPr>
          </a:p>
          <a:p>
            <a:endParaRPr lang="en-US" sz="2000" dirty="0">
              <a:solidFill>
                <a:srgbClr val="000000"/>
              </a:solidFill>
              <a:latin typeface="Century Gothic"/>
              <a:ea typeface="+mn-lt"/>
              <a:cs typeface="+mn-lt"/>
            </a:endParaRPr>
          </a:p>
          <a:p>
            <a:pPr marL="285750" indent="-285750">
              <a:buFont typeface="Wingdings"/>
              <a:buChar char="Ø"/>
            </a:pPr>
            <a:r>
              <a:rPr lang="en-US" sz="2000" b="1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Feedback </a:t>
            </a:r>
            <a:r>
              <a:rPr lang="en-US" sz="2000" b="1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qualitativo</a:t>
            </a:r>
            <a:r>
              <a:rPr lang="en-US" sz="2000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:</a:t>
            </a:r>
            <a:r>
              <a:rPr lang="en-US" sz="2000" dirty="0">
                <a:latin typeface="Century Gothic"/>
                <a:ea typeface="+mn-lt"/>
                <a:cs typeface="+mn-lt"/>
              </a:rPr>
              <a:t> </a:t>
            </a:r>
            <a:r>
              <a:rPr lang="en-US" sz="2000" err="1">
                <a:latin typeface="Century Gothic"/>
                <a:ea typeface="+mn-lt"/>
                <a:cs typeface="+mn-lt"/>
              </a:rPr>
              <a:t>analisi</a:t>
            </a:r>
            <a:r>
              <a:rPr lang="en-US" sz="2000" dirty="0">
                <a:latin typeface="Century Gothic"/>
                <a:ea typeface="+mn-lt"/>
                <a:cs typeface="+mn-lt"/>
              </a:rPr>
              <a:t> di </a:t>
            </a:r>
            <a:r>
              <a:rPr lang="en-US" sz="2000" err="1">
                <a:latin typeface="Century Gothic"/>
                <a:ea typeface="+mn-lt"/>
                <a:cs typeface="+mn-lt"/>
              </a:rPr>
              <a:t>indicatori</a:t>
            </a:r>
            <a:r>
              <a:rPr lang="en-US" sz="2000" dirty="0">
                <a:latin typeface="Century Gothic"/>
                <a:ea typeface="+mn-lt"/>
                <a:cs typeface="+mn-lt"/>
              </a:rPr>
              <a:t> </a:t>
            </a:r>
            <a:r>
              <a:rPr lang="en-US" sz="2000" err="1">
                <a:latin typeface="Century Gothic"/>
                <a:ea typeface="+mn-lt"/>
                <a:cs typeface="+mn-lt"/>
              </a:rPr>
              <a:t>comportamentali</a:t>
            </a:r>
            <a:r>
              <a:rPr lang="en-US" sz="2000" dirty="0">
                <a:latin typeface="Century Gothic"/>
                <a:ea typeface="+mn-lt"/>
                <a:cs typeface="+mn-lt"/>
              </a:rPr>
              <a:t> di </a:t>
            </a:r>
            <a:r>
              <a:rPr lang="en-US" sz="2000" err="1">
                <a:latin typeface="Century Gothic"/>
                <a:ea typeface="+mn-lt"/>
                <a:cs typeface="+mn-lt"/>
              </a:rPr>
              <a:t>impegno</a:t>
            </a:r>
            <a:r>
              <a:rPr lang="en-US" sz="2000" dirty="0">
                <a:latin typeface="Century Gothic"/>
                <a:ea typeface="+mn-lt"/>
                <a:cs typeface="+mn-lt"/>
              </a:rPr>
              <a:t>, come le </a:t>
            </a:r>
            <a:r>
              <a:rPr lang="en-US" sz="2000" err="1">
                <a:latin typeface="Century Gothic"/>
                <a:ea typeface="+mn-lt"/>
                <a:cs typeface="+mn-lt"/>
              </a:rPr>
              <a:t>espressioni</a:t>
            </a:r>
            <a:r>
              <a:rPr lang="en-US" sz="2000" dirty="0">
                <a:latin typeface="Century Gothic"/>
                <a:ea typeface="+mn-lt"/>
                <a:cs typeface="+mn-lt"/>
              </a:rPr>
              <a:t> </a:t>
            </a:r>
            <a:r>
              <a:rPr lang="en-US" sz="2000" err="1">
                <a:latin typeface="Century Gothic"/>
                <a:ea typeface="+mn-lt"/>
                <a:cs typeface="+mn-lt"/>
              </a:rPr>
              <a:t>facciali</a:t>
            </a:r>
            <a:r>
              <a:rPr lang="en-US" sz="2000" dirty="0">
                <a:latin typeface="Century Gothic"/>
                <a:ea typeface="+mn-lt"/>
                <a:cs typeface="+mn-lt"/>
              </a:rPr>
              <a:t>, il </a:t>
            </a:r>
            <a:r>
              <a:rPr lang="en-US" sz="2000" err="1">
                <a:latin typeface="Century Gothic"/>
                <a:ea typeface="+mn-lt"/>
                <a:cs typeface="+mn-lt"/>
              </a:rPr>
              <a:t>linguaggio</a:t>
            </a:r>
            <a:r>
              <a:rPr lang="en-US" sz="2000" dirty="0">
                <a:latin typeface="Century Gothic"/>
                <a:ea typeface="+mn-lt"/>
                <a:cs typeface="+mn-lt"/>
              </a:rPr>
              <a:t> del </a:t>
            </a:r>
            <a:r>
              <a:rPr lang="en-US" sz="2000" err="1">
                <a:latin typeface="Century Gothic"/>
                <a:ea typeface="+mn-lt"/>
                <a:cs typeface="+mn-lt"/>
              </a:rPr>
              <a:t>corpo</a:t>
            </a:r>
            <a:r>
              <a:rPr lang="en-US" sz="2000" dirty="0">
                <a:latin typeface="Century Gothic"/>
                <a:ea typeface="+mn-lt"/>
                <a:cs typeface="+mn-lt"/>
              </a:rPr>
              <a:t> e </a:t>
            </a:r>
            <a:r>
              <a:rPr lang="en-US" sz="2000" err="1">
                <a:latin typeface="Century Gothic"/>
                <a:ea typeface="+mn-lt"/>
                <a:cs typeface="+mn-lt"/>
              </a:rPr>
              <a:t>l'entusiasmo</a:t>
            </a:r>
            <a:r>
              <a:rPr lang="en-US" sz="2000" dirty="0">
                <a:latin typeface="Century Gothic"/>
                <a:ea typeface="+mn-lt"/>
                <a:cs typeface="+mn-lt"/>
              </a:rPr>
              <a:t> verbale.</a:t>
            </a:r>
            <a:endParaRPr lang="en-US" sz="2000" dirty="0">
              <a:latin typeface="Century Gothic"/>
              <a:ea typeface="Calibri"/>
              <a:cs typeface="Calibri"/>
            </a:endParaRPr>
          </a:p>
          <a:p>
            <a:endParaRPr lang="en-US" sz="2000" dirty="0">
              <a:latin typeface="Century Gothic"/>
              <a:ea typeface="+mn-lt"/>
              <a:cs typeface="+mn-lt"/>
            </a:endParaRPr>
          </a:p>
          <a:p>
            <a:pPr marL="285750" indent="-285750">
              <a:buFont typeface="Wingdings"/>
              <a:buChar char="Ø"/>
            </a:pPr>
            <a:endParaRPr lang="en-US" dirty="0">
              <a:latin typeface="Century Gothic"/>
              <a:ea typeface="+mn-lt"/>
              <a:cs typeface="+mn-lt"/>
            </a:endParaRPr>
          </a:p>
          <a:p>
            <a:pPr marL="285750" indent="-285750">
              <a:buFont typeface="Wingdings"/>
              <a:buChar char="Ø"/>
            </a:pPr>
            <a:r>
              <a:rPr lang="en-US" sz="2000" b="1" dirty="0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Sondaggi</a:t>
            </a:r>
            <a:r>
              <a:rPr lang="en-US" sz="2000" b="1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 post-</a:t>
            </a:r>
            <a:r>
              <a:rPr lang="en-US" sz="2000" b="1" dirty="0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esperienza</a:t>
            </a:r>
            <a:r>
              <a:rPr lang="en-US" sz="2000" b="1" dirty="0">
                <a:solidFill>
                  <a:srgbClr val="000000"/>
                </a:solidFill>
                <a:latin typeface="Century Gothic"/>
                <a:ea typeface="+mn-lt"/>
                <a:cs typeface="+mn-lt"/>
              </a:rPr>
              <a:t> </a:t>
            </a:r>
            <a:r>
              <a:rPr lang="en-US" sz="2000" dirty="0">
                <a:latin typeface="Century Gothic"/>
                <a:ea typeface="+mn-lt"/>
                <a:cs typeface="+mn-lt"/>
              </a:rPr>
              <a:t>per </a:t>
            </a:r>
            <a:r>
              <a:rPr lang="en-US" sz="2000" dirty="0" err="1">
                <a:latin typeface="Century Gothic"/>
                <a:ea typeface="+mn-lt"/>
                <a:cs typeface="+mn-lt"/>
              </a:rPr>
              <a:t>raccogliere</a:t>
            </a:r>
            <a:r>
              <a:rPr lang="en-US" sz="2000" dirty="0">
                <a:latin typeface="Century Gothic"/>
                <a:ea typeface="+mn-lt"/>
                <a:cs typeface="+mn-lt"/>
              </a:rPr>
              <a:t> feedback </a:t>
            </a:r>
            <a:r>
              <a:rPr lang="en-US" sz="2000" dirty="0" err="1">
                <a:latin typeface="Century Gothic"/>
                <a:ea typeface="+mn-lt"/>
                <a:cs typeface="+mn-lt"/>
              </a:rPr>
              <a:t>soggettivi</a:t>
            </a:r>
            <a:r>
              <a:rPr lang="en-US" sz="2000" dirty="0">
                <a:latin typeface="Century Gothic"/>
                <a:ea typeface="+mn-lt"/>
                <a:cs typeface="+mn-lt"/>
              </a:rPr>
              <a:t> </a:t>
            </a:r>
            <a:r>
              <a:rPr lang="en-US" sz="2000" dirty="0" err="1">
                <a:latin typeface="Century Gothic"/>
                <a:ea typeface="+mn-lt"/>
                <a:cs typeface="+mn-lt"/>
              </a:rPr>
              <a:t>sull'esperienza</a:t>
            </a:r>
            <a:r>
              <a:rPr lang="en-US" sz="2000" dirty="0">
                <a:latin typeface="Century Gothic"/>
                <a:ea typeface="+mn-lt"/>
                <a:cs typeface="+mn-lt"/>
              </a:rPr>
              <a:t> e </a:t>
            </a:r>
            <a:r>
              <a:rPr lang="en-US" sz="2000" dirty="0" err="1">
                <a:latin typeface="Century Gothic"/>
                <a:ea typeface="+mn-lt"/>
                <a:cs typeface="+mn-lt"/>
              </a:rPr>
              <a:t>sulla</a:t>
            </a:r>
            <a:r>
              <a:rPr lang="en-US" sz="2000" dirty="0">
                <a:latin typeface="Century Gothic"/>
                <a:ea typeface="+mn-lt"/>
                <a:cs typeface="+mn-lt"/>
              </a:rPr>
              <a:t> </a:t>
            </a:r>
            <a:r>
              <a:rPr lang="en-US" sz="2000" dirty="0" err="1">
                <a:latin typeface="Century Gothic"/>
                <a:ea typeface="+mn-lt"/>
                <a:cs typeface="+mn-lt"/>
              </a:rPr>
              <a:t>percezione</a:t>
            </a:r>
            <a:r>
              <a:rPr lang="en-US" sz="2000" dirty="0">
                <a:latin typeface="Century Gothic"/>
                <a:ea typeface="+mn-lt"/>
                <a:cs typeface="+mn-lt"/>
              </a:rPr>
              <a:t> del robot da </a:t>
            </a:r>
            <a:r>
              <a:rPr lang="en-US" sz="2000" dirty="0" err="1">
                <a:latin typeface="Century Gothic"/>
                <a:ea typeface="+mn-lt"/>
                <a:cs typeface="+mn-lt"/>
              </a:rPr>
              <a:t>parte</a:t>
            </a:r>
            <a:r>
              <a:rPr lang="en-US" sz="2000" dirty="0">
                <a:latin typeface="Century Gothic"/>
                <a:ea typeface="+mn-lt"/>
                <a:cs typeface="+mn-lt"/>
              </a:rPr>
              <a:t> </a:t>
            </a:r>
            <a:r>
              <a:rPr lang="en-US" sz="2000" dirty="0" err="1">
                <a:latin typeface="Century Gothic"/>
                <a:ea typeface="+mn-lt"/>
                <a:cs typeface="+mn-lt"/>
              </a:rPr>
              <a:t>dei</a:t>
            </a:r>
            <a:r>
              <a:rPr lang="en-US" sz="2000" dirty="0">
                <a:latin typeface="Century Gothic"/>
                <a:ea typeface="+mn-lt"/>
                <a:cs typeface="+mn-lt"/>
              </a:rPr>
              <a:t> bambini.</a:t>
            </a:r>
          </a:p>
          <a:p>
            <a:pPr marL="285750" indent="-285750">
              <a:buFont typeface="Wingdings"/>
              <a:buChar char="Ø"/>
            </a:pPr>
            <a:endParaRPr lang="en-US" sz="2000" dirty="0">
              <a:latin typeface="Century Gothic"/>
              <a:ea typeface="+mn-lt"/>
              <a:cs typeface="+mn-lt"/>
            </a:endParaRPr>
          </a:p>
          <a:p>
            <a:endParaRPr lang="en-US" sz="2000" dirty="0">
              <a:latin typeface="Century Gothic"/>
              <a:ea typeface="Calibri"/>
              <a:cs typeface="Calibri"/>
            </a:endParaRPr>
          </a:p>
          <a:p>
            <a:pPr marL="285750" indent="-285750">
              <a:buFont typeface="Wingdings"/>
              <a:buChar char="Ø"/>
            </a:pPr>
            <a:endParaRPr lang="en-US" sz="2000" dirty="0">
              <a:latin typeface="Century Gothic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7914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50017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2913" y="6522320"/>
            <a:ext cx="9033615" cy="8463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 per l'apprendimento linguistico:  un esperimento di HRI con bambini 12/13</a:t>
            </a: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DC5CD7-3BCE-7A77-F3BF-167118D49D0F}"/>
              </a:ext>
            </a:extLst>
          </p:cNvPr>
          <p:cNvSpPr txBox="1"/>
          <p:nvPr/>
        </p:nvSpPr>
        <p:spPr>
          <a:xfrm>
            <a:off x="5158543" y="67927"/>
            <a:ext cx="187491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600" dirty="0">
                <a:solidFill>
                  <a:srgbClr val="971720"/>
                </a:solidFill>
                <a:latin typeface="Century Gothic"/>
              </a:rPr>
              <a:t>Risultati </a:t>
            </a:r>
            <a:endParaRPr lang="it-IT" sz="3600" dirty="0">
              <a:solidFill>
                <a:srgbClr val="971720"/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FA987CA-DBD5-40FB-BA9D-18F1B323C8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625679"/>
              </p:ext>
            </p:extLst>
          </p:nvPr>
        </p:nvGraphicFramePr>
        <p:xfrm>
          <a:off x="1488513" y="1127952"/>
          <a:ext cx="9214974" cy="46020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1658">
                  <a:extLst>
                    <a:ext uri="{9D8B030D-6E8A-4147-A177-3AD203B41FA5}">
                      <a16:colId xmlns:a16="http://schemas.microsoft.com/office/drawing/2014/main" val="1510168034"/>
                    </a:ext>
                  </a:extLst>
                </a:gridCol>
                <a:gridCol w="3071658">
                  <a:extLst>
                    <a:ext uri="{9D8B030D-6E8A-4147-A177-3AD203B41FA5}">
                      <a16:colId xmlns:a16="http://schemas.microsoft.com/office/drawing/2014/main" val="2408185839"/>
                    </a:ext>
                  </a:extLst>
                </a:gridCol>
                <a:gridCol w="3071658">
                  <a:extLst>
                    <a:ext uri="{9D8B030D-6E8A-4147-A177-3AD203B41FA5}">
                      <a16:colId xmlns:a16="http://schemas.microsoft.com/office/drawing/2014/main" val="453590369"/>
                    </a:ext>
                  </a:extLst>
                </a:gridCol>
              </a:tblGrid>
              <a:tr h="920419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/>
                        </a:rPr>
                        <a:t>METRICA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1" i="0" u="none" strike="noStrike" noProof="0" dirty="0">
                          <a:solidFill>
                            <a:srgbClr val="FFFFFF"/>
                          </a:solidFill>
                          <a:latin typeface="Century Gothic"/>
                        </a:rPr>
                        <a:t>FURHAT 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2400" b="1" i="0" u="none" strike="noStrike" noProof="0" dirty="0">
                          <a:solidFill>
                            <a:srgbClr val="FFFFFF"/>
                          </a:solidFill>
                          <a:latin typeface="Century Gothic"/>
                        </a:rPr>
                        <a:t>ESPRESSIVO</a:t>
                      </a:r>
                      <a:endParaRPr lang="en-US" dirty="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1" i="0" u="none" strike="noStrike" noProof="0" dirty="0">
                          <a:solidFill>
                            <a:srgbClr val="FFFFFF"/>
                          </a:solidFill>
                          <a:latin typeface="Century Gothic"/>
                        </a:rPr>
                        <a:t>FURHAT</a:t>
                      </a:r>
                      <a:endParaRPr lang="en-US" dirty="0"/>
                    </a:p>
                    <a:p>
                      <a:pPr lvl="0" algn="ctr">
                        <a:buNone/>
                      </a:pPr>
                      <a:r>
                        <a:rPr lang="en-US" sz="2400" b="1" i="0" u="none" strike="noStrike" noProof="0" dirty="0">
                          <a:solidFill>
                            <a:srgbClr val="FFFFFF"/>
                          </a:solidFill>
                          <a:latin typeface="Century Gothic"/>
                        </a:rPr>
                        <a:t> NEUTRALE</a:t>
                      </a:r>
                      <a:endParaRPr lang="en-US" dirty="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426124"/>
                  </a:ext>
                </a:extLst>
              </a:tr>
              <a:tr h="92041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latin typeface="Century Gothic"/>
                        </a:rPr>
                        <a:t>COINVOLGIMENTO EMOTIVO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entury Gothic"/>
                        </a:rPr>
                        <a:t>Alto</a:t>
                      </a:r>
                      <a:endParaRPr lang="en-US" dirty="0"/>
                    </a:p>
                    <a:p>
                      <a:pPr lvl="0" algn="ctr">
                        <a:buNone/>
                      </a:pPr>
                      <a:r>
                        <a:rPr lang="en-US" dirty="0">
                          <a:latin typeface="Century Gothic"/>
                        </a:rPr>
                        <a:t>(</a:t>
                      </a:r>
                      <a:r>
                        <a:rPr lang="en-US" dirty="0" err="1">
                          <a:latin typeface="Century Gothic"/>
                        </a:rPr>
                        <a:t>stupore</a:t>
                      </a:r>
                      <a:r>
                        <a:rPr lang="en-US" dirty="0">
                          <a:latin typeface="Century Gothic"/>
                        </a:rPr>
                        <a:t>, </a:t>
                      </a:r>
                      <a:r>
                        <a:rPr lang="en-US" sz="1800" b="0" i="0" u="none" strike="noStrike" noProof="0" dirty="0" err="1">
                          <a:latin typeface="Century Gothic"/>
                        </a:rPr>
                        <a:t>entusiasmo</a:t>
                      </a:r>
                      <a:r>
                        <a:rPr lang="en-US" dirty="0">
                          <a:latin typeface="Century Gothic"/>
                        </a:rPr>
                        <a:t>)</a:t>
                      </a:r>
                      <a:endParaRPr lang="en-US" dirty="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9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entury Gothic"/>
                        </a:rPr>
                        <a:t>Medio-Basso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74748"/>
                  </a:ext>
                </a:extLst>
              </a:tr>
              <a:tr h="92041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entury Gothic"/>
                        </a:rPr>
                        <a:t>ACCURATEZZA NELLE RISPOSTE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9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entury Gothic"/>
                        </a:rPr>
                        <a:t>Maggiore 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entury Gothic"/>
                        </a:rPr>
                        <a:t>Minore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9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7083068"/>
                  </a:ext>
                </a:extLst>
              </a:tr>
              <a:tr h="92041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entury Gothic"/>
                        </a:rPr>
                        <a:t>TEMPO MEDIO DI RISPOSTA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err="1">
                          <a:latin typeface="Century Gothic"/>
                        </a:rPr>
                        <a:t>Più</a:t>
                      </a:r>
                      <a:r>
                        <a:rPr lang="en-US" dirty="0">
                          <a:latin typeface="Century Gothic"/>
                        </a:rPr>
                        <a:t> veloce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9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>
                          <a:latin typeface="Century Gothic"/>
                        </a:rPr>
                        <a:t>Più</a:t>
                      </a:r>
                      <a:r>
                        <a:rPr lang="en-US" dirty="0">
                          <a:latin typeface="Century Gothic"/>
                        </a:rPr>
                        <a:t> lento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324777"/>
                  </a:ext>
                </a:extLst>
              </a:tr>
              <a:tr h="92041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entury Gothic"/>
                        </a:rPr>
                        <a:t>FEEDBACK DEI BAMBINI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9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entury Gothic"/>
                        </a:rPr>
                        <a:t> "E' </a:t>
                      </a:r>
                      <a:r>
                        <a:rPr lang="en-US" dirty="0" err="1">
                          <a:latin typeface="Century Gothic"/>
                        </a:rPr>
                        <a:t>divertente</a:t>
                      </a:r>
                      <a:r>
                        <a:rPr lang="en-US" dirty="0">
                          <a:latin typeface="Century Gothic"/>
                        </a:rPr>
                        <a:t>"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entury Gothic"/>
                        </a:rPr>
                        <a:t>"Poco </a:t>
                      </a:r>
                      <a:r>
                        <a:rPr lang="en-US" dirty="0" err="1">
                          <a:latin typeface="Century Gothic"/>
                        </a:rPr>
                        <a:t>stimolante</a:t>
                      </a:r>
                      <a:r>
                        <a:rPr lang="en-US" dirty="0">
                          <a:latin typeface="Century Gothic"/>
                        </a:rPr>
                        <a:t>"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9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955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6583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5F164B82-D1E5-7DF7-B715-95DFE83862F5}"/>
              </a:ext>
            </a:extLst>
          </p:cNvPr>
          <p:cNvSpPr txBox="1">
            <a:spLocks/>
          </p:cNvSpPr>
          <p:nvPr/>
        </p:nvSpPr>
        <p:spPr>
          <a:xfrm>
            <a:off x="6714927" y="525439"/>
            <a:ext cx="5483999" cy="49134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accent2">
                    <a:lumMod val="76000"/>
                  </a:schemeClr>
                </a:solidFill>
                <a:latin typeface="Century Gothic"/>
                <a:ea typeface="+mj-ea"/>
                <a:cs typeface="+mj-cs"/>
              </a:rPr>
              <a:t>Grazie per </a:t>
            </a:r>
            <a:r>
              <a:rPr lang="en-US" sz="4000" err="1">
                <a:solidFill>
                  <a:schemeClr val="accent2">
                    <a:lumMod val="76000"/>
                  </a:schemeClr>
                </a:solidFill>
                <a:latin typeface="Century Gothic"/>
                <a:ea typeface="+mj-ea"/>
                <a:cs typeface="+mj-cs"/>
              </a:rPr>
              <a:t>l’attenzione</a:t>
            </a:r>
            <a:endParaRPr lang="en-US" sz="4000" dirty="0">
              <a:solidFill>
                <a:schemeClr val="accent2">
                  <a:lumMod val="76000"/>
                </a:schemeClr>
              </a:solidFill>
              <a:latin typeface="Century Gothic"/>
              <a:ea typeface="+mj-ea"/>
              <a:cs typeface="+mj-cs"/>
            </a:endParaRPr>
          </a:p>
        </p:txBody>
      </p:sp>
      <p:pic>
        <p:nvPicPr>
          <p:cNvPr id="15" name="Picture 14" descr="A black and white logo&#10;&#10;AI-generated content may be incorrect.">
            <a:extLst>
              <a:ext uri="{FF2B5EF4-FFF2-40B4-BE49-F238E27FC236}">
                <a16:creationId xmlns:a16="http://schemas.microsoft.com/office/drawing/2014/main" id="{945173AE-5579-3A63-DA14-41E8EFABF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267" y="102150"/>
            <a:ext cx="1593253" cy="1907716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22A5670-0F7B-4199-AEAB-33FBA9CEA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627" y="-1"/>
            <a:ext cx="0" cy="4572000"/>
          </a:xfrm>
          <a:prstGeom prst="line">
            <a:avLst/>
          </a:prstGeom>
          <a:ln w="3810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robot head with a human face&#10;&#10;AI-generated content may be incorrect.">
            <a:extLst>
              <a:ext uri="{FF2B5EF4-FFF2-40B4-BE49-F238E27FC236}">
                <a16:creationId xmlns:a16="http://schemas.microsoft.com/office/drawing/2014/main" id="{893259D6-11C2-3BC4-ABC9-47D3B3715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11" y="720376"/>
            <a:ext cx="4143831" cy="3152857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BB1744D-A7DF-4B65-B6E3-DCF12BB2D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627" y="2228770"/>
            <a:ext cx="2877035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colorful square with white text&#10;&#10;AI-generated content may be incorrect.">
            <a:extLst>
              <a:ext uri="{FF2B5EF4-FFF2-40B4-BE49-F238E27FC236}">
                <a16:creationId xmlns:a16="http://schemas.microsoft.com/office/drawing/2014/main" id="{3B62D403-8B53-5859-7EF8-FA1C3ED413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0905" y="2424609"/>
            <a:ext cx="1571779" cy="1799367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2DD753-EA38-4E86-91FB-05041A44A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67905"/>
            <a:ext cx="7530662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AA17140D-3854-CF31-35DF-E37EB3398F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941" y="4911833"/>
            <a:ext cx="1664389" cy="1448019"/>
          </a:xfrm>
          <a:prstGeom prst="rect">
            <a:avLst/>
          </a:prstGeom>
        </p:spPr>
      </p:pic>
      <p:pic>
        <p:nvPicPr>
          <p:cNvPr id="8" name="Picture 7" descr="A robot with a face&#10;&#10;AI-generated content may be incorrect.">
            <a:extLst>
              <a:ext uri="{FF2B5EF4-FFF2-40B4-BE49-F238E27FC236}">
                <a16:creationId xmlns:a16="http://schemas.microsoft.com/office/drawing/2014/main" id="{94481250-DFA4-E25F-B333-E2403D37B3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3429" y="4911833"/>
            <a:ext cx="1886676" cy="1448024"/>
          </a:xfrm>
          <a:prstGeom prst="rect">
            <a:avLst/>
          </a:prstGeom>
        </p:spPr>
      </p:pic>
      <p:sp>
        <p:nvSpPr>
          <p:cNvPr id="2" name="Rettangolo 1"/>
          <p:cNvSpPr/>
          <p:nvPr/>
        </p:nvSpPr>
        <p:spPr>
          <a:xfrm>
            <a:off x="-4528" y="6680236"/>
            <a:ext cx="3004037" cy="4111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000" b="1" dirty="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spcBef>
                <a:spcPts val="175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00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DA63E78-7704-45EF-B5D3-EADDF5D82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1730262" y="5706812"/>
            <a:ext cx="228600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10"/>
          <p:cNvSpPr/>
          <p:nvPr/>
        </p:nvSpPr>
        <p:spPr>
          <a:xfrm>
            <a:off x="0" y="654276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lIns="91440" tIns="45720" rIns="91440" bIns="45720" rtlCol="0" anchor="ctr"/>
          <a:lstStyle/>
          <a:p>
            <a:pPr algn="ctr" defTabSz="914400">
              <a:defRPr/>
            </a:pPr>
            <a:endParaRPr lang="it-IT" sz="1600" b="1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robot head with a human face&#10;&#10;AI-generated content may be incorrect.">
            <a:extLst>
              <a:ext uri="{FF2B5EF4-FFF2-40B4-BE49-F238E27FC236}">
                <a16:creationId xmlns:a16="http://schemas.microsoft.com/office/drawing/2014/main" id="{7F056981-E3EB-CB91-B821-3DF1D874283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53520" y="4910137"/>
            <a:ext cx="1882488" cy="14296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9E548F-FB00-04FA-9607-E3F5055EF728}"/>
              </a:ext>
            </a:extLst>
          </p:cNvPr>
          <p:cNvSpPr txBox="1"/>
          <p:nvPr/>
        </p:nvSpPr>
        <p:spPr>
          <a:xfrm>
            <a:off x="98777" y="6520103"/>
            <a:ext cx="912321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1600" b="1" baseline="0" dirty="0">
                <a:solidFill>
                  <a:srgbClr val="FFFFFF"/>
                </a:solidFill>
                <a:latin typeface="Century Gothic"/>
              </a:rPr>
              <a:t>Uso di </a:t>
            </a:r>
            <a:r>
              <a:rPr lang="it-IT" sz="1600" b="1" baseline="0" dirty="0" err="1">
                <a:solidFill>
                  <a:srgbClr val="FFFFFF"/>
                </a:solidFill>
                <a:latin typeface="Century Gothic"/>
              </a:rPr>
              <a:t>Furhat</a:t>
            </a:r>
            <a:r>
              <a:rPr lang="it-IT" sz="1600" b="1" baseline="0" dirty="0">
                <a:solidFill>
                  <a:srgbClr val="FFFFFF"/>
                </a:solidFill>
                <a:latin typeface="Century Gothic"/>
              </a:rPr>
              <a:t> per l'apprendimento linguistico:  un esperimento di HRI con bambini </a:t>
            </a:r>
            <a:r>
              <a:rPr lang="it-IT" sz="1600" b="1" dirty="0">
                <a:solidFill>
                  <a:srgbClr val="FFFFFF"/>
                </a:solidFill>
                <a:latin typeface="Century Gothic"/>
              </a:rPr>
              <a:t>13/13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135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50017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-91" y="6507943"/>
            <a:ext cx="9107219" cy="33855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  <a:ea typeface="+mn-lt"/>
                <a:cs typeface="+mn-lt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  <a:ea typeface="+mn-lt"/>
                <a:cs typeface="+mn-lt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  <a:ea typeface="+mn-lt"/>
                <a:cs typeface="+mn-lt"/>
              </a:rPr>
              <a:t> per l'apprendimento linguistico:  </a:t>
            </a:r>
            <a:r>
              <a:rPr lang="it-IT" sz="1600" b="1" dirty="0">
                <a:solidFill>
                  <a:schemeClr val="bg1"/>
                </a:solidFill>
                <a:latin typeface="Century Gothic"/>
                <a:ea typeface="Calibri"/>
                <a:cs typeface="Calibri"/>
              </a:rPr>
              <a:t>un esperimento di HRI con bambini 1/13</a:t>
            </a:r>
            <a:endParaRPr lang="it-IT" sz="1600" b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335325-D0F1-BB9A-B37B-9D0783AA7C90}"/>
              </a:ext>
            </a:extLst>
          </p:cNvPr>
          <p:cNvSpPr/>
          <p:nvPr/>
        </p:nvSpPr>
        <p:spPr>
          <a:xfrm>
            <a:off x="314695" y="1791914"/>
            <a:ext cx="12080384" cy="40564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SOMMARIO</a:t>
            </a:r>
            <a:endParaRPr lang="en-US" dirty="0"/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400" dirty="0">
                <a:solidFill>
                  <a:srgbClr val="162230"/>
                </a:solidFill>
                <a:latin typeface="Century Gothic"/>
              </a:rPr>
              <a:t>HRI</a:t>
            </a: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Clr>
                <a:srgbClr val="971720"/>
              </a:buClr>
              <a:buSzPct val="70000"/>
              <a:buFont typeface="Wingdings" pitchFamily="2" charset="2"/>
              <a:buChar char="u"/>
            </a:pPr>
            <a:r>
              <a:rPr lang="it-IT" sz="2000" dirty="0">
                <a:solidFill>
                  <a:srgbClr val="162230"/>
                </a:solidFill>
                <a:latin typeface="Century Gothic"/>
              </a:rPr>
              <a:t>HRI nell'educazione 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400" dirty="0" err="1">
                <a:solidFill>
                  <a:srgbClr val="162230"/>
                </a:solidFill>
                <a:latin typeface="Century Gothic"/>
              </a:rPr>
              <a:t>Furhat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400" dirty="0">
                <a:solidFill>
                  <a:srgbClr val="162230"/>
                </a:solidFill>
                <a:latin typeface="Century Gothic"/>
              </a:rPr>
              <a:t>Risultati dello studio</a:t>
            </a: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Clr>
                <a:srgbClr val="971720"/>
              </a:buClr>
              <a:buSzPct val="70000"/>
              <a:buFont typeface="Wingdings" pitchFamily="2" charset="2"/>
              <a:buChar char="u"/>
            </a:pPr>
            <a:r>
              <a:rPr lang="it-IT" sz="2000" dirty="0" err="1">
                <a:solidFill>
                  <a:srgbClr val="162230"/>
                </a:solidFill>
                <a:latin typeface="Century Gothic"/>
              </a:rPr>
              <a:t>Furhat</a:t>
            </a:r>
            <a:r>
              <a:rPr lang="it-IT" sz="2000" dirty="0">
                <a:solidFill>
                  <a:srgbClr val="162230"/>
                </a:solidFill>
                <a:latin typeface="Century Gothic"/>
              </a:rPr>
              <a:t> </a:t>
            </a:r>
            <a:r>
              <a:rPr lang="it-IT" sz="2000" dirty="0" err="1">
                <a:solidFill>
                  <a:srgbClr val="162230"/>
                </a:solidFill>
                <a:latin typeface="Century Gothic"/>
              </a:rPr>
              <a:t>espessivo</a:t>
            </a:r>
            <a:endParaRPr lang="it-IT" dirty="0" err="1">
              <a:ea typeface="Calibri"/>
              <a:cs typeface="Calibri"/>
            </a:endParaRP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Clr>
                <a:srgbClr val="971720"/>
              </a:buClr>
              <a:buSzPct val="70000"/>
              <a:buFont typeface="Wingdings" pitchFamily="2" charset="2"/>
              <a:buChar char="u"/>
            </a:pPr>
            <a:r>
              <a:rPr lang="it-IT" sz="2000" dirty="0" err="1">
                <a:solidFill>
                  <a:srgbClr val="162230"/>
                </a:solidFill>
                <a:latin typeface="Century Gothic"/>
              </a:rPr>
              <a:t>Furhat</a:t>
            </a:r>
            <a:r>
              <a:rPr lang="it-IT" sz="2000" dirty="0">
                <a:solidFill>
                  <a:srgbClr val="162230"/>
                </a:solidFill>
                <a:latin typeface="Century Gothic"/>
              </a:rPr>
              <a:t> neutrale</a:t>
            </a:r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AB629E9-8543-A0BE-0CC1-78E1E320EF19}"/>
              </a:ext>
            </a:extLst>
          </p:cNvPr>
          <p:cNvSpPr txBox="1"/>
          <p:nvPr/>
        </p:nvSpPr>
        <p:spPr>
          <a:xfrm>
            <a:off x="314695" y="503046"/>
            <a:ext cx="11877305" cy="11387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it-IT" sz="2400" i="0" u="none" strike="noStrike" dirty="0">
                <a:solidFill>
                  <a:srgbClr val="971720"/>
                </a:solidFill>
                <a:effectLst/>
                <a:latin typeface="Century Gothic"/>
                <a:cs typeface="Times New Roman"/>
              </a:rPr>
              <a:t>OBIETTIVO:</a:t>
            </a:r>
            <a:r>
              <a:rPr lang="it-IT" sz="2400" i="0" u="none" strike="noStrike" dirty="0">
                <a:solidFill>
                  <a:srgbClr val="971720"/>
                </a:solidFill>
                <a:effectLst/>
                <a:latin typeface="Century Gothic"/>
              </a:rPr>
              <a:t> </a:t>
            </a:r>
            <a:r>
              <a:rPr lang="it-IT" sz="2400" dirty="0">
                <a:latin typeface="Century Gothic"/>
                <a:ea typeface="+mn-lt"/>
                <a:cs typeface="+mn-lt"/>
              </a:rPr>
              <a:t>Dimostrare come l'espressione emotiva </a:t>
            </a:r>
            <a:r>
              <a:rPr lang="it-IT" sz="2400" i="0" u="none" strike="noStrike" dirty="0">
                <a:effectLst/>
                <a:latin typeface="Century Gothic"/>
                <a:ea typeface="+mn-lt"/>
                <a:cs typeface="+mn-lt"/>
              </a:rPr>
              <a:t>di </a:t>
            </a:r>
            <a:r>
              <a:rPr lang="it-IT" sz="2400" dirty="0">
                <a:latin typeface="Century Gothic"/>
                <a:ea typeface="+mn-lt"/>
                <a:cs typeface="+mn-lt"/>
              </a:rPr>
              <a:t>un robot influisca sull'apprendimento linguistico nei bambini.</a:t>
            </a:r>
            <a:endParaRPr lang="it-IT" sz="2000">
              <a:latin typeface="Century Gothic"/>
              <a:ea typeface="Calibri"/>
              <a:cs typeface="Calibri"/>
            </a:endParaRPr>
          </a:p>
          <a:p>
            <a:endParaRPr lang="it-IT" sz="2000">
              <a:latin typeface="Century Gothic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72211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50017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97172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-91" y="6507943"/>
            <a:ext cx="9020955" cy="8463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 per l'apprendimento linguistico:  un esperimento di HRI con bambini 2/13</a:t>
            </a: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C4FF8B2-0690-5E5B-EF5A-A6E58E1DECFE}"/>
              </a:ext>
            </a:extLst>
          </p:cNvPr>
          <p:cNvSpPr txBox="1"/>
          <p:nvPr/>
        </p:nvSpPr>
        <p:spPr>
          <a:xfrm>
            <a:off x="3756539" y="149517"/>
            <a:ext cx="467892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spAutoFit/>
          </a:bodyPr>
          <a:lstStyle/>
          <a:p>
            <a:pPr algn="ctr"/>
            <a:r>
              <a:rPr lang="it-IT" sz="3600" dirty="0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HRI nell'educazione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8282D0-3193-0386-17D0-220AF6BFB103}"/>
              </a:ext>
            </a:extLst>
          </p:cNvPr>
          <p:cNvSpPr txBox="1"/>
          <p:nvPr/>
        </p:nvSpPr>
        <p:spPr>
          <a:xfrm>
            <a:off x="520390" y="1060067"/>
            <a:ext cx="10990615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Ø"/>
            </a:pPr>
            <a:r>
              <a:rPr lang="en-US" sz="2800" b="1">
                <a:latin typeface="Century Gothic"/>
                <a:ea typeface="+mn-lt"/>
                <a:cs typeface="+mn-lt"/>
              </a:rPr>
              <a:t> </a:t>
            </a:r>
            <a:r>
              <a:rPr lang="en-US" sz="2800">
                <a:latin typeface="Century Gothic"/>
                <a:ea typeface="+mn-lt"/>
                <a:cs typeface="+mn-lt"/>
              </a:rPr>
              <a:t>What is</a:t>
            </a:r>
            <a:r>
              <a:rPr lang="en-US" sz="2800" b="1">
                <a:latin typeface="Century Gothic"/>
                <a:ea typeface="+mn-lt"/>
                <a:cs typeface="+mn-lt"/>
              </a:rPr>
              <a:t> HRI? </a:t>
            </a:r>
            <a:r>
              <a:rPr lang="en-US" sz="2800">
                <a:latin typeface="Century Gothic"/>
                <a:ea typeface="+mn-lt"/>
                <a:cs typeface="+mn-lt"/>
              </a:rPr>
              <a:t> </a:t>
            </a:r>
          </a:p>
          <a:p>
            <a:pPr marL="285750" indent="-285750">
              <a:buFont typeface="Wingdings"/>
              <a:buChar char="Ø"/>
            </a:pPr>
            <a:r>
              <a:rPr lang="en-US" sz="2800">
                <a:latin typeface="Century Gothic"/>
                <a:ea typeface="+mn-lt"/>
                <a:cs typeface="+mn-lt"/>
              </a:rPr>
              <a:t>Why is HRI so important in </a:t>
            </a:r>
            <a:r>
              <a:rPr lang="en-US" sz="2800" b="1">
                <a:latin typeface="Century Gothic"/>
                <a:ea typeface="+mn-lt"/>
                <a:cs typeface="+mn-lt"/>
              </a:rPr>
              <a:t>education</a:t>
            </a:r>
            <a:r>
              <a:rPr lang="en-US" sz="2800">
                <a:latin typeface="Century Gothic"/>
                <a:ea typeface="+mn-lt"/>
                <a:cs typeface="+mn-lt"/>
              </a:rPr>
              <a:t>?</a:t>
            </a:r>
            <a:endParaRPr lang="en-US" sz="2800">
              <a:latin typeface="Century Gothic"/>
              <a:ea typeface="Calibri"/>
              <a:cs typeface="Calibri"/>
            </a:endParaRPr>
          </a:p>
        </p:txBody>
      </p:sp>
      <p:pic>
        <p:nvPicPr>
          <p:cNvPr id="15" name="Picture 14" descr="A hand reaching out to a robot&amp;#39;s hand&#10;&#10;AI-generated content may be incorrect.">
            <a:extLst>
              <a:ext uri="{FF2B5EF4-FFF2-40B4-BE49-F238E27FC236}">
                <a16:creationId xmlns:a16="http://schemas.microsoft.com/office/drawing/2014/main" id="{2D78EE88-37C6-70DD-953C-6C221EB6B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7459" y="2372900"/>
            <a:ext cx="6096000" cy="347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47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10">
            <a:extLst>
              <a:ext uri="{FF2B5EF4-FFF2-40B4-BE49-F238E27FC236}">
                <a16:creationId xmlns:a16="http://schemas.microsoft.com/office/drawing/2014/main" id="{393BFC39-B475-8A84-ECB6-462EC16D4055}"/>
              </a:ext>
            </a:extLst>
          </p:cNvPr>
          <p:cNvSpPr/>
          <p:nvPr/>
        </p:nvSpPr>
        <p:spPr>
          <a:xfrm>
            <a:off x="0" y="6517876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971720"/>
            </a:solidFill>
            <a:prstDash val="solid"/>
          </a:ln>
          <a:effectLst/>
        </p:spPr>
        <p:txBody>
          <a:bodyPr lIns="91440" tIns="45720" rIns="91440" bIns="45720" rtlCol="0" anchor="ctr"/>
          <a:lstStyle/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 per l'apprendimento linguistico:  un esperimento di HRI con bambini 3/13</a:t>
            </a:r>
            <a:endParaRPr lang="en-US" dirty="0"/>
          </a:p>
        </p:txBody>
      </p:sp>
      <p:pic>
        <p:nvPicPr>
          <p:cNvPr id="5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49AD94B1-9397-6284-6726-10C1536D5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09515C68-15D2-FCEE-AE42-F6316C464328}"/>
              </a:ext>
            </a:extLst>
          </p:cNvPr>
          <p:cNvSpPr txBox="1"/>
          <p:nvPr/>
        </p:nvSpPr>
        <p:spPr>
          <a:xfrm>
            <a:off x="2298122" y="131947"/>
            <a:ext cx="7595756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3600" dirty="0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Furhat</a:t>
            </a:r>
            <a:r>
              <a:rPr lang="it-IT" sz="3600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 robot</a:t>
            </a:r>
            <a:endParaRPr lang="it-IT" sz="3600" dirty="0">
              <a:solidFill>
                <a:srgbClr val="971720"/>
              </a:solidFill>
              <a:ea typeface="Calibri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4B215-5F4C-0C32-36A9-911A4E2FF876}"/>
              </a:ext>
            </a:extLst>
          </p:cNvPr>
          <p:cNvSpPr txBox="1"/>
          <p:nvPr/>
        </p:nvSpPr>
        <p:spPr>
          <a:xfrm>
            <a:off x="132713" y="1155349"/>
            <a:ext cx="5937111" cy="46166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Century Gothic"/>
              </a:rPr>
              <a:t>Robot </a:t>
            </a:r>
            <a:r>
              <a:rPr lang="en-US" dirty="0" err="1">
                <a:latin typeface="Century Gothic"/>
              </a:rPr>
              <a:t>umanoide</a:t>
            </a:r>
            <a:r>
              <a:rPr lang="en-US" dirty="0">
                <a:latin typeface="Century Gothic"/>
              </a:rPr>
              <a:t> </a:t>
            </a:r>
            <a:r>
              <a:rPr lang="en-US" dirty="0" err="1">
                <a:latin typeface="Century Gothic"/>
              </a:rPr>
              <a:t>progettato</a:t>
            </a:r>
            <a:r>
              <a:rPr lang="en-US" dirty="0">
                <a:latin typeface="Century Gothic"/>
              </a:rPr>
              <a:t> per </a:t>
            </a:r>
            <a:r>
              <a:rPr lang="en-US" dirty="0" err="1">
                <a:latin typeface="Century Gothic"/>
              </a:rPr>
              <a:t>comunicare</a:t>
            </a:r>
            <a:r>
              <a:rPr lang="en-US" dirty="0">
                <a:latin typeface="Century Gothic"/>
              </a:rPr>
              <a:t> in modo </a:t>
            </a:r>
            <a:r>
              <a:rPr lang="en-US" dirty="0" err="1">
                <a:latin typeface="Century Gothic"/>
              </a:rPr>
              <a:t>naturale</a:t>
            </a:r>
            <a:r>
              <a:rPr lang="en-US" dirty="0">
                <a:latin typeface="Century Gothic"/>
              </a:rPr>
              <a:t> e </a:t>
            </a:r>
            <a:r>
              <a:rPr lang="en-US" dirty="0" err="1">
                <a:latin typeface="Century Gothic"/>
              </a:rPr>
              <a:t>intuitivo</a:t>
            </a:r>
            <a:r>
              <a:rPr lang="en-US" dirty="0">
                <a:latin typeface="Century Gothic"/>
              </a:rPr>
              <a:t> con le </a:t>
            </a:r>
            <a:r>
              <a:rPr lang="en-US" dirty="0" err="1">
                <a:latin typeface="Century Gothic"/>
              </a:rPr>
              <a:t>persone</a:t>
            </a:r>
            <a:r>
              <a:rPr lang="en-US" dirty="0">
                <a:latin typeface="Century Gothic"/>
              </a:rPr>
              <a:t>.</a:t>
            </a:r>
            <a:br>
              <a:rPr lang="en-US" dirty="0">
                <a:latin typeface="Century Gothic"/>
              </a:rPr>
            </a:br>
            <a:endParaRPr lang="en-US" dirty="0">
              <a:latin typeface="Century Gothic"/>
            </a:endParaRPr>
          </a:p>
          <a:p>
            <a:r>
              <a:rPr lang="en-US" b="1" dirty="0" err="1">
                <a:latin typeface="Century Gothic"/>
                <a:ea typeface="+mn-lt"/>
                <a:cs typeface="+mn-lt"/>
              </a:rPr>
              <a:t>Caratteristiche</a:t>
            </a:r>
            <a:r>
              <a:rPr lang="en-US" b="1" dirty="0">
                <a:latin typeface="Century Gothic"/>
                <a:ea typeface="+mn-lt"/>
                <a:cs typeface="+mn-lt"/>
              </a:rPr>
              <a:t> </a:t>
            </a:r>
            <a:r>
              <a:rPr lang="en-US" b="1" dirty="0" err="1">
                <a:latin typeface="Century Gothic"/>
                <a:ea typeface="+mn-lt"/>
                <a:cs typeface="+mn-lt"/>
              </a:rPr>
              <a:t>principali</a:t>
            </a:r>
            <a:r>
              <a:rPr lang="en-US" b="1" dirty="0">
                <a:latin typeface="Century Gothic"/>
                <a:ea typeface="+mn-lt"/>
                <a:cs typeface="+mn-lt"/>
              </a:rPr>
              <a:t>:</a:t>
            </a:r>
            <a:endParaRPr lang="en-US" b="1" dirty="0">
              <a:latin typeface="Century Gothic"/>
            </a:endParaRPr>
          </a:p>
          <a:p>
            <a:endParaRPr lang="en-US" b="1" dirty="0">
              <a:latin typeface="Century Gothic"/>
              <a:ea typeface="Calibri"/>
              <a:cs typeface="Calibri"/>
            </a:endParaRPr>
          </a:p>
          <a:p>
            <a:pPr marL="285750" indent="-285750">
              <a:buFont typeface="Wingdings"/>
              <a:buChar char="Ø"/>
            </a:pPr>
            <a:r>
              <a:rPr lang="en-US" sz="2400" b="1" dirty="0" err="1">
                <a:ea typeface="+mn-lt"/>
                <a:cs typeface="+mn-lt"/>
              </a:rPr>
              <a:t>Espressioni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dirty="0" err="1">
                <a:ea typeface="+mn-lt"/>
                <a:cs typeface="+mn-lt"/>
              </a:rPr>
              <a:t>facciali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dirty="0" err="1">
                <a:ea typeface="+mn-lt"/>
                <a:cs typeface="+mn-lt"/>
              </a:rPr>
              <a:t>realistiche</a:t>
            </a:r>
            <a:endParaRPr lang="en-US" sz="2400" dirty="0">
              <a:ea typeface="+mn-lt"/>
              <a:cs typeface="+mn-lt"/>
            </a:endParaRPr>
          </a:p>
          <a:p>
            <a:pPr marL="285750" indent="-285750">
              <a:buFont typeface="Wingdings"/>
              <a:buChar char="Ø"/>
            </a:pPr>
            <a:r>
              <a:rPr lang="en-US" sz="2400" b="1" dirty="0" err="1">
                <a:ea typeface="+mn-lt"/>
                <a:cs typeface="+mn-lt"/>
              </a:rPr>
              <a:t>Movimenti</a:t>
            </a:r>
            <a:r>
              <a:rPr lang="en-US" sz="2400" b="1" dirty="0">
                <a:ea typeface="+mn-lt"/>
                <a:cs typeface="+mn-lt"/>
              </a:rPr>
              <a:t> del capo e </a:t>
            </a:r>
            <a:r>
              <a:rPr lang="en-US" sz="2400" b="1" dirty="0" err="1">
                <a:ea typeface="+mn-lt"/>
                <a:cs typeface="+mn-lt"/>
              </a:rPr>
              <a:t>dello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dirty="0" err="1">
                <a:ea typeface="+mn-lt"/>
                <a:cs typeface="+mn-lt"/>
              </a:rPr>
              <a:t>sguardo</a:t>
            </a:r>
            <a:endParaRPr lang="en-US" sz="2400" dirty="0">
              <a:ea typeface="+mn-lt"/>
              <a:cs typeface="+mn-lt"/>
            </a:endParaRPr>
          </a:p>
          <a:p>
            <a:pPr marL="285750" indent="-285750">
              <a:buFont typeface="Wingdings"/>
              <a:buChar char="Ø"/>
            </a:pPr>
            <a:r>
              <a:rPr lang="en-US" sz="2400" b="1" dirty="0">
                <a:ea typeface="+mn-lt"/>
                <a:cs typeface="+mn-lt"/>
              </a:rPr>
              <a:t>Voce </a:t>
            </a:r>
            <a:r>
              <a:rPr lang="en-US" sz="2400" b="1" dirty="0" err="1">
                <a:ea typeface="+mn-lt"/>
                <a:cs typeface="+mn-lt"/>
              </a:rPr>
              <a:t>naturale</a:t>
            </a:r>
            <a:r>
              <a:rPr lang="en-US" sz="2400" b="1" dirty="0">
                <a:ea typeface="+mn-lt"/>
                <a:cs typeface="+mn-lt"/>
              </a:rPr>
              <a:t> e </a:t>
            </a:r>
            <a:r>
              <a:rPr lang="en-US" sz="2400" b="1" dirty="0" err="1">
                <a:ea typeface="+mn-lt"/>
                <a:cs typeface="+mn-lt"/>
              </a:rPr>
              <a:t>multilingue</a:t>
            </a:r>
            <a:endParaRPr lang="en-US" sz="2400" dirty="0">
              <a:ea typeface="Calibri"/>
              <a:cs typeface="Calibri"/>
            </a:endParaRPr>
          </a:p>
          <a:p>
            <a:pPr marL="285750" indent="-285750">
              <a:buFont typeface="Wingdings"/>
              <a:buChar char="Ø"/>
            </a:pPr>
            <a:r>
              <a:rPr lang="en-US" sz="2400" b="1" dirty="0" err="1">
                <a:ea typeface="+mn-lt"/>
                <a:cs typeface="+mn-lt"/>
              </a:rPr>
              <a:t>Adattività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dirty="0" err="1">
                <a:ea typeface="+mn-lt"/>
                <a:cs typeface="+mn-lt"/>
              </a:rPr>
              <a:t>sociale</a:t>
            </a:r>
            <a:endParaRPr lang="en-US" sz="2400" b="1" dirty="0">
              <a:ea typeface="Calibri"/>
              <a:cs typeface="Calibri"/>
            </a:endParaRPr>
          </a:p>
          <a:p>
            <a:endParaRPr lang="en-US" b="1" dirty="0">
              <a:latin typeface="Century Gothic"/>
              <a:ea typeface="Calibri"/>
              <a:cs typeface="Calibri"/>
            </a:endParaRPr>
          </a:p>
          <a:p>
            <a:endParaRPr lang="en-US" dirty="0">
              <a:latin typeface="Calibri"/>
              <a:ea typeface="Calibri"/>
              <a:cs typeface="Calibri"/>
            </a:endParaRPr>
          </a:p>
          <a:p>
            <a:endParaRPr lang="en-US" dirty="0">
              <a:latin typeface="Calibri"/>
              <a:ea typeface="Calibri"/>
              <a:cs typeface="Calibri"/>
            </a:endParaRPr>
          </a:p>
          <a:p>
            <a:endParaRPr lang="en-US" dirty="0">
              <a:latin typeface="Century Gothic"/>
            </a:endParaRPr>
          </a:p>
          <a:p>
            <a:endParaRPr lang="en-US" dirty="0">
              <a:latin typeface="Century Gothic"/>
            </a:endParaRPr>
          </a:p>
          <a:p>
            <a:endParaRPr lang="en-US" dirty="0">
              <a:latin typeface="Century Gothic"/>
            </a:endParaRPr>
          </a:p>
        </p:txBody>
      </p:sp>
      <p:pic>
        <p:nvPicPr>
          <p:cNvPr id="3" name="Picture 2" descr="A robot with a face&#10;&#10;AI-generated content may be incorrect.">
            <a:extLst>
              <a:ext uri="{FF2B5EF4-FFF2-40B4-BE49-F238E27FC236}">
                <a16:creationId xmlns:a16="http://schemas.microsoft.com/office/drawing/2014/main" id="{1067D296-62A6-56D3-F514-9A2EBA9E95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1668" y="1157389"/>
            <a:ext cx="5276850" cy="4048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4985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50017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-91" y="6507943"/>
            <a:ext cx="9092842" cy="8463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 per l'apprendimento linguistico:  un esperimento di HRI con bambini 4/13</a:t>
            </a: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CF08217-3885-FDE7-4D8A-130AA7AB2343}"/>
              </a:ext>
            </a:extLst>
          </p:cNvPr>
          <p:cNvSpPr txBox="1"/>
          <p:nvPr/>
        </p:nvSpPr>
        <p:spPr>
          <a:xfrm>
            <a:off x="2014103" y="-24491"/>
            <a:ext cx="7595756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3600" dirty="0">
                <a:solidFill>
                  <a:srgbClr val="971720"/>
                </a:solidFill>
                <a:latin typeface="Century Gothic"/>
              </a:rPr>
              <a:t>Design dell'esperimento</a:t>
            </a:r>
            <a:endParaRPr lang="it-IT" sz="3600" dirty="0">
              <a:solidFill>
                <a:srgbClr val="971720"/>
              </a:solidFill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18820AB-8459-5F21-84E2-6D9EF710EFE6}"/>
              </a:ext>
            </a:extLst>
          </p:cNvPr>
          <p:cNvSpPr txBox="1"/>
          <p:nvPr/>
        </p:nvSpPr>
        <p:spPr>
          <a:xfrm>
            <a:off x="401784" y="5713847"/>
            <a:ext cx="491836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sz="1800" dirty="0">
                <a:effectLst/>
                <a:latin typeface="Century Gothic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dirty="0">
              <a:latin typeface="Century Gothic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5B04254-209A-EBD8-E7FF-2F1A26BC9CF1}"/>
              </a:ext>
            </a:extLst>
          </p:cNvPr>
          <p:cNvCxnSpPr/>
          <p:nvPr/>
        </p:nvCxnSpPr>
        <p:spPr>
          <a:xfrm>
            <a:off x="6011710" y="1073090"/>
            <a:ext cx="8629" cy="4983192"/>
          </a:xfrm>
          <a:prstGeom prst="straightConnector1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45FB207-518E-BA09-C643-B0A6EE2860CC}"/>
              </a:ext>
            </a:extLst>
          </p:cNvPr>
          <p:cNvSpPr txBox="1"/>
          <p:nvPr/>
        </p:nvSpPr>
        <p:spPr>
          <a:xfrm>
            <a:off x="397374" y="1291166"/>
            <a:ext cx="5536879" cy="22775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err="1">
                <a:latin typeface="Century Gothic"/>
                <a:ea typeface="Calibri"/>
                <a:cs typeface="Calibri"/>
              </a:rPr>
              <a:t>Partecipanti</a:t>
            </a:r>
            <a:r>
              <a:rPr lang="en-US" sz="2400" b="1" dirty="0">
                <a:latin typeface="Century Gothic"/>
                <a:ea typeface="Calibri"/>
                <a:cs typeface="Calibri"/>
              </a:rPr>
              <a:t>:</a:t>
            </a:r>
            <a:endParaRPr lang="en-US" b="1" dirty="0">
              <a:latin typeface="Calibri"/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Wingdings"/>
              <a:buChar char="Ø"/>
            </a:pPr>
            <a:r>
              <a:rPr lang="en-US" sz="2000" dirty="0">
                <a:latin typeface="Century Gothic"/>
                <a:ea typeface="Calibri"/>
                <a:cs typeface="Calibri"/>
              </a:rPr>
              <a:t>Sofia, 9 anni</a:t>
            </a:r>
          </a:p>
          <a:p>
            <a:endParaRPr lang="en-US" sz="2000" dirty="0">
              <a:latin typeface="Century Gothic"/>
              <a:ea typeface="Calibri"/>
              <a:cs typeface="Calibri"/>
            </a:endParaRPr>
          </a:p>
          <a:p>
            <a:pPr marL="285750" indent="-285750">
              <a:buFont typeface="Wingdings"/>
              <a:buChar char="Ø"/>
            </a:pPr>
            <a:r>
              <a:rPr lang="en-US" sz="2000" dirty="0">
                <a:latin typeface="Century Gothic"/>
                <a:ea typeface="Calibri"/>
                <a:cs typeface="Calibri"/>
              </a:rPr>
              <a:t>Christian, 6 anni</a:t>
            </a:r>
          </a:p>
          <a:p>
            <a:endParaRPr lang="en-US" sz="2000" dirty="0">
              <a:latin typeface="Century Gothic"/>
              <a:ea typeface="Calibri"/>
              <a:cs typeface="Calibri"/>
            </a:endParaRPr>
          </a:p>
          <a:p>
            <a:r>
              <a:rPr lang="en-US" sz="2000" dirty="0">
                <a:latin typeface="Century Gothic"/>
                <a:ea typeface="+mn-lt"/>
                <a:cs typeface="+mn-lt"/>
              </a:rPr>
              <a:t>con focus </a:t>
            </a:r>
            <a:r>
              <a:rPr lang="en-US" sz="2000" dirty="0" err="1">
                <a:latin typeface="Century Gothic"/>
                <a:ea typeface="+mn-lt"/>
                <a:cs typeface="+mn-lt"/>
              </a:rPr>
              <a:t>sull'apprendimento</a:t>
            </a:r>
            <a:r>
              <a:rPr lang="en-US" sz="2000" dirty="0">
                <a:latin typeface="Century Gothic"/>
                <a:ea typeface="+mn-lt"/>
                <a:cs typeface="+mn-lt"/>
              </a:rPr>
              <a:t> </a:t>
            </a:r>
            <a:r>
              <a:rPr lang="en-US" sz="2000" dirty="0" err="1">
                <a:latin typeface="Century Gothic"/>
                <a:ea typeface="+mn-lt"/>
                <a:cs typeface="+mn-lt"/>
              </a:rPr>
              <a:t>dell'inglese</a:t>
            </a:r>
            <a:r>
              <a:rPr lang="en-US" sz="2000" dirty="0">
                <a:latin typeface="Century Gothic"/>
                <a:ea typeface="+mn-lt"/>
                <a:cs typeface="+mn-lt"/>
              </a:rPr>
              <a:t>.</a:t>
            </a:r>
            <a:endParaRPr lang="en-US" dirty="0" err="1">
              <a:latin typeface="Century Gothic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B612A2-051B-40FC-E6EA-89CC25253DEA}"/>
              </a:ext>
            </a:extLst>
          </p:cNvPr>
          <p:cNvSpPr txBox="1"/>
          <p:nvPr/>
        </p:nvSpPr>
        <p:spPr>
          <a:xfrm>
            <a:off x="6446762" y="1100667"/>
            <a:ext cx="529771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err="1">
                <a:latin typeface="Century Gothic"/>
                <a:ea typeface="Calibri"/>
                <a:cs typeface="Calibri"/>
              </a:rPr>
              <a:t>Condizioni</a:t>
            </a:r>
            <a:r>
              <a:rPr lang="en-US" sz="2400" b="1" dirty="0">
                <a:latin typeface="Century Gothic"/>
                <a:ea typeface="Calibri"/>
                <a:cs typeface="Calibri"/>
              </a:rPr>
              <a:t>:</a:t>
            </a:r>
          </a:p>
          <a:p>
            <a:endParaRPr lang="en-US" sz="2400" b="1" dirty="0">
              <a:latin typeface="Century Gothic"/>
              <a:ea typeface="Calibri"/>
              <a:cs typeface="Calibri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240E09E-8E3C-B348-755C-39C41BA2C2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335867"/>
              </p:ext>
            </p:extLst>
          </p:nvPr>
        </p:nvGraphicFramePr>
        <p:xfrm>
          <a:off x="6412302" y="1825924"/>
          <a:ext cx="5338283" cy="1858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5612">
                  <a:extLst>
                    <a:ext uri="{9D8B030D-6E8A-4147-A177-3AD203B41FA5}">
                      <a16:colId xmlns:a16="http://schemas.microsoft.com/office/drawing/2014/main" val="672761143"/>
                    </a:ext>
                  </a:extLst>
                </a:gridCol>
                <a:gridCol w="2972671">
                  <a:extLst>
                    <a:ext uri="{9D8B030D-6E8A-4147-A177-3AD203B41FA5}">
                      <a16:colId xmlns:a16="http://schemas.microsoft.com/office/drawing/2014/main" val="2308609027"/>
                    </a:ext>
                  </a:extLst>
                </a:gridCol>
              </a:tblGrid>
              <a:tr h="94397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800" b="0" i="0" u="none" strike="noStrike" noProof="0" dirty="0">
                        <a:latin typeface="Century Gothic"/>
                      </a:endParaRPr>
                    </a:p>
                    <a:p>
                      <a:pPr marL="0" lvl="0" indent="0" algn="ctr">
                        <a:buNone/>
                      </a:pPr>
                      <a:r>
                        <a:rPr lang="en-US" sz="1800" b="0" i="0" u="none" strike="noStrike" noProof="0" dirty="0">
                          <a:latin typeface="Century Gothic"/>
                        </a:rPr>
                        <a:t>Robot espressivo</a:t>
                      </a:r>
                      <a:endParaRPr lang="en-US" dirty="0">
                        <a:latin typeface="Century Gothic"/>
                      </a:endParaRPr>
                    </a:p>
                  </a:txBody>
                  <a:tcPr>
                    <a:solidFill>
                      <a:srgbClr val="971720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solidFill>
                            <a:schemeClr val="tx1"/>
                          </a:solidFill>
                          <a:latin typeface="Calibri"/>
                        </a:rPr>
                        <a:t>Furhat</a:t>
                      </a:r>
                      <a:r>
                        <a:rPr lang="en-US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 assume espressioni </a:t>
                      </a:r>
                      <a:r>
                        <a:rPr lang="en-US" sz="1800" b="0" i="0" u="none" strike="noStrike" noProof="0" dirty="0" err="1">
                          <a:solidFill>
                            <a:schemeClr val="tx1"/>
                          </a:solidFill>
                          <a:latin typeface="Calibri"/>
                        </a:rPr>
                        <a:t>facciali</a:t>
                      </a:r>
                      <a:r>
                        <a:rPr lang="en-US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, </a:t>
                      </a:r>
                      <a:r>
                        <a:rPr lang="en-US" sz="1800" b="0" i="0" u="none" strike="noStrike" noProof="0" dirty="0" err="1">
                          <a:solidFill>
                            <a:schemeClr val="tx1"/>
                          </a:solidFill>
                          <a:latin typeface="Calibri"/>
                        </a:rPr>
                        <a:t>variazioni</a:t>
                      </a:r>
                      <a:r>
                        <a:rPr lang="en-US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 </a:t>
                      </a:r>
                      <a:r>
                        <a:rPr lang="en-US" sz="1800" b="0" i="0" u="none" strike="noStrike" noProof="0" dirty="0" err="1">
                          <a:solidFill>
                            <a:schemeClr val="tx1"/>
                          </a:solidFill>
                          <a:latin typeface="Calibri"/>
                        </a:rPr>
                        <a:t>vocali</a:t>
                      </a:r>
                      <a:r>
                        <a:rPr lang="en-US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, </a:t>
                      </a:r>
                      <a:r>
                        <a:rPr lang="en-US" sz="1800" b="0" i="0" u="none" strike="noStrike" noProof="0" dirty="0" err="1">
                          <a:solidFill>
                            <a:schemeClr val="tx1"/>
                          </a:solidFill>
                          <a:latin typeface="Calibri"/>
                        </a:rPr>
                        <a:t>emozioni</a:t>
                      </a:r>
                      <a:r>
                        <a:rPr lang="en-US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 (</a:t>
                      </a:r>
                      <a:r>
                        <a:rPr lang="en-US" sz="1800" b="0" i="0" u="none" strike="noStrike" noProof="0" dirty="0" err="1">
                          <a:solidFill>
                            <a:schemeClr val="tx1"/>
                          </a:solidFill>
                          <a:latin typeface="Calibri"/>
                        </a:rPr>
                        <a:t>gioia</a:t>
                      </a:r>
                      <a:r>
                        <a:rPr lang="en-US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, </a:t>
                      </a:r>
                      <a:r>
                        <a:rPr lang="en-US" sz="1800" b="0" i="0" u="none" strike="noStrike" noProof="0" dirty="0" err="1">
                          <a:solidFill>
                            <a:schemeClr val="tx1"/>
                          </a:solidFill>
                          <a:latin typeface="Calibri"/>
                        </a:rPr>
                        <a:t>empatia</a:t>
                      </a:r>
                      <a:r>
                        <a:rPr lang="en-US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).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8172021"/>
                  </a:ext>
                </a:extLst>
              </a:tr>
              <a:tr h="909850">
                <a:tc>
                  <a:txBody>
                    <a:bodyPr/>
                    <a:lstStyle/>
                    <a:p>
                      <a:endParaRPr lang="en-US"/>
                    </a:p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FFFFFF"/>
                          </a:solidFill>
                          <a:latin typeface="Century Gothic"/>
                        </a:rPr>
                        <a:t>Robot </a:t>
                      </a:r>
                      <a:r>
                        <a:rPr lang="en-US" sz="1800" b="0" i="0" u="none" strike="noStrike" noProof="0" dirty="0" err="1">
                          <a:solidFill>
                            <a:srgbClr val="FFFFFF"/>
                          </a:solidFill>
                          <a:latin typeface="Century Gothic"/>
                        </a:rPr>
                        <a:t>neutrale</a:t>
                      </a:r>
                      <a:endParaRPr lang="en-US" dirty="0" err="1"/>
                    </a:p>
                    <a:p>
                      <a:pPr lvl="0">
                        <a:buNone/>
                      </a:pPr>
                      <a:endParaRPr lang="en-US" dirty="0"/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Furhat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n-US" sz="1800" b="0" i="0" u="none" strike="noStrike" noProof="0" dirty="0" err="1">
                          <a:latin typeface="Calibri"/>
                        </a:rPr>
                        <a:t>presenta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n-US" sz="1800" b="0" i="0" u="none" strike="noStrike" noProof="0" dirty="0" err="1">
                          <a:latin typeface="Calibri"/>
                        </a:rPr>
                        <a:t>espressioni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n-US" sz="1800" b="0" i="0" u="none" strike="noStrike" noProof="0" dirty="0" err="1">
                          <a:latin typeface="Calibri"/>
                        </a:rPr>
                        <a:t>facciali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n-US" sz="1800" b="0" i="0" u="none" strike="noStrike" noProof="0" dirty="0" err="1">
                          <a:latin typeface="Calibri"/>
                        </a:rPr>
                        <a:t>neutre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, </a:t>
                      </a:r>
                      <a:r>
                        <a:rPr lang="en-US" sz="1800" b="0" i="0" u="none" strike="noStrike" noProof="0" dirty="0" err="1">
                          <a:latin typeface="Calibri"/>
                        </a:rPr>
                        <a:t>tono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 di voce </a:t>
                      </a:r>
                      <a:r>
                        <a:rPr lang="en-US" sz="1800" b="0" i="0" u="none" strike="noStrike" noProof="0" dirty="0" err="1">
                          <a:latin typeface="Calibri"/>
                        </a:rPr>
                        <a:t>monotono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6588800"/>
                  </a:ext>
                </a:extLst>
              </a:tr>
            </a:tbl>
          </a:graphicData>
        </a:graphic>
      </p:graphicFrame>
      <p:pic>
        <p:nvPicPr>
          <p:cNvPr id="11" name="Picture 10" descr="A robot head with a human face&#10;&#10;AI-generated content may be incorrect.">
            <a:extLst>
              <a:ext uri="{FF2B5EF4-FFF2-40B4-BE49-F238E27FC236}">
                <a16:creationId xmlns:a16="http://schemas.microsoft.com/office/drawing/2014/main" id="{314FD6FB-2D71-AFA7-04AE-26D275715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3882" y="3962244"/>
            <a:ext cx="2075551" cy="1609008"/>
          </a:xfrm>
          <a:prstGeom prst="rect">
            <a:avLst/>
          </a:prstGeom>
        </p:spPr>
      </p:pic>
      <p:pic>
        <p:nvPicPr>
          <p:cNvPr id="12" name="Picture 11" descr="A robot head with a human face&#10;&#10;AI-generated content may be incorrect.">
            <a:extLst>
              <a:ext uri="{FF2B5EF4-FFF2-40B4-BE49-F238E27FC236}">
                <a16:creationId xmlns:a16="http://schemas.microsoft.com/office/drawing/2014/main" id="{92A0F1E1-5779-B1E7-21C4-69BEC25312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1275" y="3924145"/>
            <a:ext cx="2087593" cy="16958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3E0EE12-19EA-F453-D43B-68AB428135C1}"/>
              </a:ext>
            </a:extLst>
          </p:cNvPr>
          <p:cNvSpPr txBox="1"/>
          <p:nvPr/>
        </p:nvSpPr>
        <p:spPr>
          <a:xfrm>
            <a:off x="8787988" y="4414762"/>
            <a:ext cx="83251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latin typeface="Century Gothic"/>
                <a:ea typeface="Calibri"/>
                <a:cs typeface="Calibri"/>
              </a:rPr>
              <a:t>VS.</a:t>
            </a:r>
            <a:endParaRPr lang="en-US" dirty="0"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694656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50017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-91" y="6493566"/>
            <a:ext cx="8963446" cy="8463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 per l'apprendimento linguistico:  un esperimento di HRI con bambini 5/13</a:t>
            </a: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ED928DF-DA46-ECC2-F351-95FE920AF507}"/>
              </a:ext>
            </a:extLst>
          </p:cNvPr>
          <p:cNvSpPr txBox="1"/>
          <p:nvPr/>
        </p:nvSpPr>
        <p:spPr>
          <a:xfrm>
            <a:off x="14286" y="-48899"/>
            <a:ext cx="12191999" cy="83330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50000"/>
              </a:lnSpc>
              <a:spcBef>
                <a:spcPts val="600"/>
              </a:spcBef>
            </a:pPr>
            <a:r>
              <a:rPr lang="it-IT" sz="3600" dirty="0">
                <a:solidFill>
                  <a:srgbClr val="971720"/>
                </a:solidFill>
                <a:latin typeface="Century Gothic"/>
                <a:cs typeface="Times New Roman"/>
              </a:rPr>
              <a:t>Esercizi</a:t>
            </a:r>
            <a:r>
              <a:rPr lang="it-IT" sz="2600" dirty="0">
                <a:solidFill>
                  <a:srgbClr val="971720"/>
                </a:solidFill>
                <a:latin typeface="Century Gothic"/>
                <a:cs typeface="Times New Roman"/>
              </a:rPr>
              <a:t> </a:t>
            </a:r>
            <a:r>
              <a:rPr lang="it-IT" sz="3600" dirty="0">
                <a:solidFill>
                  <a:srgbClr val="971720"/>
                </a:solidFill>
                <a:latin typeface="Century Gothic"/>
                <a:cs typeface="Times New Roman"/>
              </a:rPr>
              <a:t>ed attività</a:t>
            </a:r>
            <a:endParaRPr lang="en-US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3C5E39-3952-F415-CA79-F6E1D07E7A31}"/>
              </a:ext>
            </a:extLst>
          </p:cNvPr>
          <p:cNvSpPr txBox="1"/>
          <p:nvPr/>
        </p:nvSpPr>
        <p:spPr>
          <a:xfrm>
            <a:off x="1052285" y="1447184"/>
            <a:ext cx="10958285" cy="8063746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latin typeface="Century Gothic"/>
              </a:rPr>
              <a:t>Furhat</a:t>
            </a:r>
            <a:r>
              <a:rPr lang="en-US" dirty="0">
                <a:latin typeface="Century Gothic"/>
              </a:rPr>
              <a:t> </a:t>
            </a:r>
            <a:r>
              <a:rPr lang="en-US" dirty="0" err="1">
                <a:latin typeface="Century Gothic"/>
              </a:rPr>
              <a:t>agisce</a:t>
            </a:r>
            <a:r>
              <a:rPr lang="en-US" dirty="0">
                <a:latin typeface="Century Gothic"/>
              </a:rPr>
              <a:t> come un tutor </a:t>
            </a:r>
            <a:r>
              <a:rPr lang="en-US" dirty="0" err="1">
                <a:latin typeface="Century Gothic"/>
              </a:rPr>
              <a:t>che</a:t>
            </a:r>
            <a:r>
              <a:rPr lang="en-US" dirty="0">
                <a:latin typeface="Century Gothic"/>
              </a:rPr>
              <a:t> </a:t>
            </a:r>
            <a:r>
              <a:rPr lang="en-US" dirty="0" err="1">
                <a:latin typeface="Century Gothic"/>
              </a:rPr>
              <a:t>aiuta</a:t>
            </a:r>
            <a:r>
              <a:rPr lang="en-US" dirty="0">
                <a:latin typeface="Century Gothic"/>
              </a:rPr>
              <a:t> due bambini ad </a:t>
            </a:r>
            <a:r>
              <a:rPr lang="en-US" dirty="0" err="1">
                <a:latin typeface="Century Gothic"/>
              </a:rPr>
              <a:t>imparare</a:t>
            </a:r>
            <a:r>
              <a:rPr lang="en-US" dirty="0">
                <a:latin typeface="Century Gothic"/>
              </a:rPr>
              <a:t> la lingua inglese.</a:t>
            </a:r>
          </a:p>
          <a:p>
            <a:pPr algn="l"/>
            <a:endParaRPr lang="en-US" dirty="0">
              <a:ea typeface="Calibri"/>
              <a:cs typeface="Calibri"/>
            </a:endParaRPr>
          </a:p>
          <a:p>
            <a:r>
              <a:rPr lang="en-US" b="1" err="1">
                <a:latin typeface="Century Gothic"/>
                <a:ea typeface="Calibri"/>
                <a:cs typeface="Calibri"/>
              </a:rPr>
              <a:t>Attività</a:t>
            </a:r>
            <a:r>
              <a:rPr lang="en-US" b="1" dirty="0">
                <a:latin typeface="Century Gothic"/>
                <a:ea typeface="Calibri"/>
                <a:cs typeface="Calibri"/>
              </a:rPr>
              <a:t> </a:t>
            </a:r>
            <a:r>
              <a:rPr lang="en-US" b="1" err="1">
                <a:latin typeface="Century Gothic"/>
                <a:ea typeface="Calibri"/>
                <a:cs typeface="Calibri"/>
              </a:rPr>
              <a:t>didattiche</a:t>
            </a:r>
            <a:r>
              <a:rPr lang="en-US" b="1" dirty="0">
                <a:latin typeface="Century Gothic"/>
                <a:ea typeface="Calibri"/>
                <a:cs typeface="Calibri"/>
              </a:rPr>
              <a:t> </a:t>
            </a:r>
            <a:r>
              <a:rPr lang="en-US" b="1" err="1">
                <a:latin typeface="Century Gothic"/>
                <a:ea typeface="Calibri"/>
                <a:cs typeface="Calibri"/>
              </a:rPr>
              <a:t>proposte</a:t>
            </a:r>
            <a:r>
              <a:rPr lang="en-US" b="1" dirty="0">
                <a:latin typeface="Century Gothic"/>
                <a:ea typeface="Calibri"/>
                <a:cs typeface="Calibri"/>
              </a:rPr>
              <a:t>:</a:t>
            </a:r>
            <a:endParaRPr lang="en-US" dirty="0">
              <a:latin typeface="Century Gothic"/>
            </a:endParaRPr>
          </a:p>
          <a:p>
            <a:endParaRPr lang="en-US" dirty="0">
              <a:ea typeface="Calibri"/>
              <a:cs typeface="Calibri"/>
            </a:endParaRPr>
          </a:p>
          <a:p>
            <a:pPr marL="171450" indent="-171450">
              <a:buFont typeface="Wingdings"/>
              <a:buChar char="Ø"/>
            </a:pPr>
            <a:r>
              <a:rPr lang="en-US" sz="1600" b="1" dirty="0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 </a:t>
            </a:r>
            <a:r>
              <a:rPr lang="en-US" sz="1600" b="1" err="1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Ripetizione</a:t>
            </a:r>
            <a:r>
              <a:rPr lang="en-US" sz="1600" b="1" dirty="0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 di </a:t>
            </a:r>
            <a:r>
              <a:rPr lang="en-US" sz="1600" b="1" err="1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una</a:t>
            </a:r>
            <a:r>
              <a:rPr lang="en-US" sz="1600" b="1" dirty="0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 </a:t>
            </a:r>
            <a:r>
              <a:rPr lang="en-US" sz="1600" b="1" err="1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parola</a:t>
            </a:r>
            <a:endParaRPr lang="en-US" sz="1600" b="1">
              <a:solidFill>
                <a:srgbClr val="971720"/>
              </a:solidFill>
              <a:latin typeface="Century Gothic"/>
              <a:ea typeface="Calibri"/>
              <a:cs typeface="Calibri"/>
            </a:endParaRPr>
          </a:p>
          <a:p>
            <a:r>
              <a:rPr lang="en-US" sz="1600" dirty="0">
                <a:latin typeface="Century Gothic"/>
                <a:ea typeface="Calibri"/>
                <a:cs typeface="Calibri"/>
              </a:rPr>
              <a:t>   </a:t>
            </a:r>
            <a:r>
              <a:rPr lang="en-US" sz="1600" b="1" dirty="0" err="1">
                <a:latin typeface="Century Gothic"/>
                <a:ea typeface="Calibri"/>
                <a:cs typeface="Calibri"/>
              </a:rPr>
              <a:t>Obiettivo</a:t>
            </a:r>
            <a:r>
              <a:rPr lang="en-US" sz="1600" b="1" dirty="0">
                <a:latin typeface="Century Gothic"/>
                <a:ea typeface="Calibri"/>
                <a:cs typeface="Calibri"/>
              </a:rPr>
              <a:t>: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 Il bambino 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deve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ripetere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correttamente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una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parola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proposta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dal robot</a:t>
            </a:r>
            <a:endParaRPr lang="en-US" sz="1600" b="1" dirty="0">
              <a:latin typeface="Century Gothic"/>
              <a:ea typeface="Calibri"/>
              <a:cs typeface="Calibri"/>
            </a:endParaRPr>
          </a:p>
          <a:p>
            <a:endParaRPr lang="en-US" sz="1600" b="1" dirty="0">
              <a:solidFill>
                <a:srgbClr val="971720"/>
              </a:solidFill>
              <a:latin typeface="Century Gothic"/>
              <a:ea typeface="Calibri"/>
              <a:cs typeface="Calibri"/>
            </a:endParaRPr>
          </a:p>
          <a:p>
            <a:pPr marL="285750" indent="-285750">
              <a:buFont typeface="Wingdings"/>
              <a:buChar char="Ø"/>
            </a:pPr>
            <a:r>
              <a:rPr lang="en-US" sz="1600" b="1" dirty="0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Quiz sui </a:t>
            </a:r>
            <a:r>
              <a:rPr lang="en-US" sz="1600" b="1" err="1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sinonimi</a:t>
            </a:r>
            <a:r>
              <a:rPr lang="en-US" sz="1600" b="1" dirty="0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 e </a:t>
            </a:r>
            <a:r>
              <a:rPr lang="en-US" sz="1600" b="1" err="1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contrari</a:t>
            </a:r>
            <a:endParaRPr lang="en-US" sz="1600" b="1">
              <a:solidFill>
                <a:srgbClr val="971720"/>
              </a:solidFill>
              <a:latin typeface="Century Gothic"/>
              <a:ea typeface="Calibri"/>
              <a:cs typeface="Calibri"/>
            </a:endParaRPr>
          </a:p>
          <a:p>
            <a:r>
              <a:rPr lang="en-US" sz="1600" b="1" dirty="0">
                <a:solidFill>
                  <a:srgbClr val="C00000"/>
                </a:solidFill>
                <a:latin typeface="Century Gothic"/>
                <a:ea typeface="Calibri"/>
                <a:cs typeface="Calibri"/>
              </a:rPr>
              <a:t> </a:t>
            </a:r>
            <a:r>
              <a:rPr lang="en-US" sz="1600" b="1" err="1">
                <a:latin typeface="Century Gothic"/>
                <a:ea typeface="Calibri"/>
                <a:cs typeface="Calibri"/>
              </a:rPr>
              <a:t>Obiettivo</a:t>
            </a:r>
            <a:r>
              <a:rPr lang="en-US" sz="1600" b="1" dirty="0">
                <a:latin typeface="Century Gothic"/>
                <a:ea typeface="Calibri"/>
                <a:cs typeface="Calibri"/>
              </a:rPr>
              <a:t>: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 Il bambino </a:t>
            </a:r>
            <a:r>
              <a:rPr lang="en-US" sz="1600" err="1">
                <a:latin typeface="Century Gothic"/>
                <a:ea typeface="Calibri"/>
                <a:cs typeface="Calibri"/>
              </a:rPr>
              <a:t>deve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err="1">
                <a:latin typeface="Century Gothic"/>
                <a:ea typeface="Calibri"/>
                <a:cs typeface="Calibri"/>
              </a:rPr>
              <a:t>indovinare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il </a:t>
            </a:r>
            <a:r>
              <a:rPr lang="en-US" sz="1600" err="1">
                <a:latin typeface="Century Gothic"/>
                <a:ea typeface="Calibri"/>
                <a:cs typeface="Calibri"/>
              </a:rPr>
              <a:t>sinonimo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o il </a:t>
            </a:r>
            <a:r>
              <a:rPr lang="en-US" sz="1600" err="1">
                <a:latin typeface="Century Gothic"/>
                <a:ea typeface="Calibri"/>
                <a:cs typeface="Calibri"/>
              </a:rPr>
              <a:t>contrario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di </a:t>
            </a:r>
            <a:r>
              <a:rPr lang="en-US" sz="1600" err="1">
                <a:latin typeface="Century Gothic"/>
                <a:ea typeface="Calibri"/>
                <a:cs typeface="Calibri"/>
              </a:rPr>
              <a:t>una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err="1">
                <a:latin typeface="Century Gothic"/>
                <a:ea typeface="Calibri"/>
                <a:cs typeface="Calibri"/>
              </a:rPr>
              <a:t>parola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err="1">
                <a:latin typeface="Century Gothic"/>
                <a:ea typeface="Calibri"/>
                <a:cs typeface="Calibri"/>
              </a:rPr>
              <a:t>proposta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dal robot</a:t>
            </a:r>
            <a:endParaRPr lang="en-US" sz="1600" b="1" dirty="0">
              <a:latin typeface="Century Gothic"/>
              <a:ea typeface="Calibri"/>
              <a:cs typeface="Calibri"/>
            </a:endParaRPr>
          </a:p>
          <a:p>
            <a:endParaRPr lang="en-US" sz="1600" dirty="0">
              <a:solidFill>
                <a:srgbClr val="971720"/>
              </a:solidFill>
              <a:latin typeface="Century Gothic"/>
              <a:ea typeface="Calibri"/>
              <a:cs typeface="Calibri"/>
            </a:endParaRPr>
          </a:p>
          <a:p>
            <a:pPr marL="285750" indent="-285750">
              <a:buFont typeface="Wingdings"/>
              <a:buChar char="Ø"/>
            </a:pPr>
            <a:r>
              <a:rPr lang="en-US" sz="1600" b="1" err="1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Completa</a:t>
            </a:r>
            <a:r>
              <a:rPr lang="en-US" sz="1600" b="1" dirty="0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 la </a:t>
            </a:r>
            <a:r>
              <a:rPr lang="en-US" sz="1600" b="1" err="1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frase</a:t>
            </a:r>
            <a:endParaRPr lang="en-US" sz="1600" err="1">
              <a:solidFill>
                <a:srgbClr val="971720"/>
              </a:solidFill>
              <a:latin typeface="Century Gothic"/>
              <a:ea typeface="Calibri"/>
              <a:cs typeface="Calibri"/>
            </a:endParaRPr>
          </a:p>
          <a:p>
            <a:r>
              <a:rPr lang="en-US" sz="1600" dirty="0">
                <a:latin typeface="Century Gothic"/>
                <a:ea typeface="Calibri"/>
                <a:cs typeface="Calibri"/>
              </a:rPr>
              <a:t>  </a:t>
            </a:r>
            <a:r>
              <a:rPr lang="en-US" sz="1600" b="1" dirty="0" err="1">
                <a:latin typeface="Century Gothic"/>
                <a:ea typeface="Calibri"/>
                <a:cs typeface="Calibri"/>
              </a:rPr>
              <a:t>Obiettivo</a:t>
            </a:r>
            <a:r>
              <a:rPr lang="en-US" sz="1600" b="1" dirty="0">
                <a:latin typeface="Century Gothic"/>
                <a:ea typeface="Calibri"/>
                <a:cs typeface="Calibri"/>
              </a:rPr>
              <a:t>: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 Il bambino 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deve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completare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con 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un'opportuna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 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parola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una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frase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</a:t>
            </a:r>
            <a:r>
              <a:rPr lang="en-US" sz="1600" dirty="0" err="1">
                <a:latin typeface="Century Gothic"/>
                <a:ea typeface="Calibri"/>
                <a:cs typeface="Calibri"/>
              </a:rPr>
              <a:t>proposta</a:t>
            </a:r>
            <a:r>
              <a:rPr lang="en-US" sz="1600" dirty="0">
                <a:latin typeface="Century Gothic"/>
                <a:ea typeface="Calibri"/>
                <a:cs typeface="Calibri"/>
              </a:rPr>
              <a:t> dal robot</a:t>
            </a:r>
            <a:endParaRPr lang="en-US">
              <a:ea typeface="Calibri"/>
              <a:cs typeface="Calibri"/>
            </a:endParaRPr>
          </a:p>
          <a:p>
            <a:endParaRPr lang="en-US" sz="1600" dirty="0">
              <a:latin typeface="Century Gothic"/>
              <a:ea typeface="Calibri"/>
              <a:cs typeface="Calibri"/>
            </a:endParaRPr>
          </a:p>
          <a:p>
            <a:endParaRPr lang="en-US" sz="1600" b="1" dirty="0">
              <a:latin typeface="Century Gothic"/>
              <a:ea typeface="Calibri"/>
              <a:cs typeface="Calibri"/>
            </a:endParaRPr>
          </a:p>
          <a:p>
            <a:pPr marL="285750" indent="-285750">
              <a:buFont typeface="Wingdings"/>
              <a:buChar char="Ø"/>
            </a:pPr>
            <a:endParaRPr lang="en-US" dirty="0">
              <a:latin typeface="Calibri"/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91046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50017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2913" y="6522320"/>
            <a:ext cx="8828900" cy="81560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 per l'apprendimento linguistico:  un esperimento di HRI con bambini 6/13</a:t>
            </a:r>
            <a:endParaRPr lang="it-IT" sz="1600" dirty="0">
              <a:solidFill>
                <a:schemeClr val="bg1"/>
              </a:solidFill>
              <a:latin typeface="Century Gothic"/>
            </a:endParaRPr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it-IT" sz="160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93DC6BC-B0F7-2692-CDA9-CE718344DD59}"/>
              </a:ext>
            </a:extLst>
          </p:cNvPr>
          <p:cNvSpPr txBox="1"/>
          <p:nvPr/>
        </p:nvSpPr>
        <p:spPr>
          <a:xfrm>
            <a:off x="318655" y="13854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37DBE-781F-8E9A-314E-AB37D1ACF390}"/>
              </a:ext>
            </a:extLst>
          </p:cNvPr>
          <p:cNvSpPr txBox="1"/>
          <p:nvPr/>
        </p:nvSpPr>
        <p:spPr>
          <a:xfrm>
            <a:off x="3228231" y="-469932"/>
            <a:ext cx="4783666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600" dirty="0">
              <a:ea typeface="Calibri"/>
              <a:cs typeface="Calibri"/>
            </a:endParaRPr>
          </a:p>
          <a:p>
            <a:pPr algn="ctr"/>
            <a:r>
              <a:rPr lang="it-IT" sz="3600" dirty="0">
                <a:solidFill>
                  <a:srgbClr val="971720"/>
                </a:solidFill>
                <a:latin typeface="Century Gothic"/>
                <a:ea typeface="Calibri"/>
                <a:cs typeface="Calibri"/>
              </a:rPr>
              <a:t>Ambienti di sviluppo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002614-F1D7-46B5-5694-D8DF346D09CA}"/>
              </a:ext>
            </a:extLst>
          </p:cNvPr>
          <p:cNvSpPr txBox="1"/>
          <p:nvPr/>
        </p:nvSpPr>
        <p:spPr>
          <a:xfrm>
            <a:off x="315988" y="1110343"/>
            <a:ext cx="8507488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Ø"/>
            </a:pPr>
            <a:r>
              <a:rPr lang="en-US" sz="1600" b="1" dirty="0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Furhat</a:t>
            </a:r>
            <a:r>
              <a:rPr lang="en-US" sz="1600" b="1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 SDK:</a:t>
            </a:r>
            <a:r>
              <a:rPr lang="en-US" sz="1600" dirty="0">
                <a:latin typeface="Century Gothic"/>
                <a:ea typeface="+mn-lt"/>
                <a:cs typeface="+mn-lt"/>
              </a:rPr>
              <a:t> per la </a:t>
            </a:r>
            <a:r>
              <a:rPr lang="en-US" sz="1600" dirty="0" err="1">
                <a:latin typeface="Century Gothic"/>
                <a:ea typeface="+mn-lt"/>
                <a:cs typeface="+mn-lt"/>
              </a:rPr>
              <a:t>creazione</a:t>
            </a:r>
            <a:r>
              <a:rPr lang="en-US" sz="1600" dirty="0">
                <a:latin typeface="Century Gothic"/>
                <a:ea typeface="+mn-lt"/>
                <a:cs typeface="+mn-lt"/>
              </a:rPr>
              <a:t> </a:t>
            </a:r>
            <a:r>
              <a:rPr lang="en-US" sz="1600" dirty="0" err="1">
                <a:latin typeface="Century Gothic"/>
                <a:ea typeface="+mn-lt"/>
                <a:cs typeface="+mn-lt"/>
              </a:rPr>
              <a:t>delle</a:t>
            </a:r>
            <a:r>
              <a:rPr lang="en-US" sz="1600" dirty="0">
                <a:latin typeface="Century Gothic"/>
                <a:ea typeface="+mn-lt"/>
                <a:cs typeface="+mn-lt"/>
              </a:rPr>
              <a:t> skill e la </a:t>
            </a:r>
            <a:r>
              <a:rPr lang="en-US" sz="1600" dirty="0" err="1">
                <a:latin typeface="Century Gothic"/>
                <a:ea typeface="+mn-lt"/>
                <a:cs typeface="+mn-lt"/>
              </a:rPr>
              <a:t>gestione</a:t>
            </a:r>
            <a:r>
              <a:rPr lang="en-US" sz="1600" dirty="0">
                <a:latin typeface="Century Gothic"/>
                <a:ea typeface="+mn-lt"/>
                <a:cs typeface="+mn-lt"/>
              </a:rPr>
              <a:t> </a:t>
            </a:r>
            <a:r>
              <a:rPr lang="en-US" sz="1600" dirty="0" err="1">
                <a:latin typeface="Century Gothic"/>
                <a:ea typeface="+mn-lt"/>
                <a:cs typeface="+mn-lt"/>
              </a:rPr>
              <a:t>delle</a:t>
            </a:r>
            <a:r>
              <a:rPr lang="en-US" sz="1600" dirty="0">
                <a:latin typeface="Century Gothic"/>
                <a:ea typeface="+mn-lt"/>
                <a:cs typeface="+mn-lt"/>
              </a:rPr>
              <a:t> </a:t>
            </a:r>
            <a:r>
              <a:rPr lang="en-US" sz="1600" dirty="0" err="1">
                <a:latin typeface="Century Gothic"/>
                <a:ea typeface="+mn-lt"/>
                <a:cs typeface="+mn-lt"/>
              </a:rPr>
              <a:t>interazioni</a:t>
            </a:r>
            <a:r>
              <a:rPr lang="en-US" sz="1600" dirty="0">
                <a:latin typeface="Century Gothic"/>
                <a:ea typeface="+mn-lt"/>
                <a:cs typeface="+mn-lt"/>
              </a:rPr>
              <a:t>.</a:t>
            </a:r>
          </a:p>
          <a:p>
            <a:endParaRPr lang="en-US" sz="1600" dirty="0">
              <a:latin typeface="Century Gothic"/>
              <a:ea typeface="Calibri"/>
              <a:cs typeface="Calibri"/>
            </a:endParaRPr>
          </a:p>
          <a:p>
            <a:pPr marL="285750" indent="-285750">
              <a:buFont typeface="Wingdings"/>
              <a:buChar char="Ø"/>
            </a:pPr>
            <a:r>
              <a:rPr lang="en-US" sz="1600" b="1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Emulatore</a:t>
            </a:r>
            <a:r>
              <a:rPr lang="en-US" sz="1600" b="1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 </a:t>
            </a:r>
            <a:r>
              <a:rPr lang="en-US" sz="1600" b="1" err="1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Furhat</a:t>
            </a:r>
            <a:r>
              <a:rPr lang="en-US" sz="1600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:</a:t>
            </a:r>
            <a:r>
              <a:rPr lang="en-US" sz="1600" dirty="0">
                <a:latin typeface="Century Gothic"/>
                <a:ea typeface="+mn-lt"/>
                <a:cs typeface="+mn-lt"/>
              </a:rPr>
              <a:t> per </a:t>
            </a:r>
            <a:r>
              <a:rPr lang="en-US" sz="1600" err="1">
                <a:latin typeface="Century Gothic"/>
                <a:ea typeface="+mn-lt"/>
                <a:cs typeface="+mn-lt"/>
              </a:rPr>
              <a:t>testare</a:t>
            </a:r>
            <a:r>
              <a:rPr lang="en-US" sz="1600" dirty="0">
                <a:latin typeface="Century Gothic"/>
                <a:ea typeface="+mn-lt"/>
                <a:cs typeface="+mn-lt"/>
              </a:rPr>
              <a:t> il </a:t>
            </a:r>
            <a:r>
              <a:rPr lang="en-US" sz="1600" err="1">
                <a:latin typeface="Century Gothic"/>
                <a:ea typeface="+mn-lt"/>
                <a:cs typeface="+mn-lt"/>
              </a:rPr>
              <a:t>comportamento</a:t>
            </a:r>
            <a:r>
              <a:rPr lang="en-US" sz="1600" dirty="0">
                <a:latin typeface="Century Gothic"/>
                <a:ea typeface="+mn-lt"/>
                <a:cs typeface="+mn-lt"/>
              </a:rPr>
              <a:t> del robot in </a:t>
            </a:r>
            <a:r>
              <a:rPr lang="en-US" sz="1600" err="1">
                <a:latin typeface="Century Gothic"/>
                <a:ea typeface="+mn-lt"/>
                <a:cs typeface="+mn-lt"/>
              </a:rPr>
              <a:t>ambiente</a:t>
            </a:r>
            <a:r>
              <a:rPr lang="en-US" sz="1600" dirty="0">
                <a:latin typeface="Century Gothic"/>
                <a:ea typeface="+mn-lt"/>
                <a:cs typeface="+mn-lt"/>
              </a:rPr>
              <a:t> </a:t>
            </a:r>
            <a:r>
              <a:rPr lang="en-US" sz="1600" err="1">
                <a:latin typeface="Century Gothic"/>
                <a:ea typeface="+mn-lt"/>
                <a:cs typeface="+mn-lt"/>
              </a:rPr>
              <a:t>simulato</a:t>
            </a:r>
            <a:r>
              <a:rPr lang="en-US" sz="1600" dirty="0">
                <a:latin typeface="Century Gothic"/>
                <a:ea typeface="+mn-lt"/>
                <a:cs typeface="+mn-lt"/>
              </a:rPr>
              <a:t>.</a:t>
            </a:r>
            <a:endParaRPr lang="en-US" sz="1600" dirty="0">
              <a:latin typeface="Century Gothic"/>
              <a:ea typeface="Calibri"/>
              <a:cs typeface="Calibri"/>
            </a:endParaRPr>
          </a:p>
          <a:p>
            <a:endParaRPr lang="en-US" sz="1600" dirty="0">
              <a:latin typeface="Century Gothic"/>
              <a:ea typeface="Calibri"/>
              <a:cs typeface="Calibri"/>
            </a:endParaRPr>
          </a:p>
          <a:p>
            <a:pPr marL="285750" indent="-285750">
              <a:buFont typeface="Wingdings"/>
              <a:buChar char="Ø"/>
            </a:pPr>
            <a:r>
              <a:rPr lang="en-US" sz="1600" b="1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IntelliJ IDEA</a:t>
            </a:r>
            <a:r>
              <a:rPr lang="en-US" sz="1600" dirty="0">
                <a:solidFill>
                  <a:srgbClr val="971720"/>
                </a:solidFill>
                <a:latin typeface="Century Gothic"/>
                <a:ea typeface="+mn-lt"/>
                <a:cs typeface="+mn-lt"/>
              </a:rPr>
              <a:t>:</a:t>
            </a:r>
            <a:r>
              <a:rPr lang="en-US" sz="1600" dirty="0">
                <a:latin typeface="Century Gothic"/>
                <a:ea typeface="+mn-lt"/>
                <a:cs typeface="+mn-lt"/>
              </a:rPr>
              <a:t> per lo </a:t>
            </a:r>
            <a:r>
              <a:rPr lang="en-US" sz="1600" err="1">
                <a:latin typeface="Century Gothic"/>
                <a:ea typeface="+mn-lt"/>
                <a:cs typeface="+mn-lt"/>
              </a:rPr>
              <a:t>sviluppo</a:t>
            </a:r>
            <a:r>
              <a:rPr lang="en-US" sz="1600" dirty="0">
                <a:latin typeface="Century Gothic"/>
                <a:ea typeface="+mn-lt"/>
                <a:cs typeface="+mn-lt"/>
              </a:rPr>
              <a:t> in Kotlin.</a:t>
            </a:r>
            <a:endParaRPr lang="en-US" sz="1600" dirty="0">
              <a:latin typeface="Century Gothic"/>
              <a:ea typeface="Calibri"/>
              <a:cs typeface="Calibri"/>
            </a:endParaRPr>
          </a:p>
          <a:p>
            <a:endParaRPr lang="en-US" sz="1600" dirty="0">
              <a:latin typeface="Century Gothic"/>
              <a:ea typeface="Calibri"/>
              <a:cs typeface="Calibri"/>
            </a:endParaRPr>
          </a:p>
          <a:p>
            <a:pPr>
              <a:buFont typeface="Wingdings"/>
            </a:pPr>
            <a:endParaRPr lang="en-US" sz="1600" dirty="0">
              <a:latin typeface="Century Gothic"/>
              <a:ea typeface="Calibri"/>
              <a:cs typeface="Calibri"/>
            </a:endParaRPr>
          </a:p>
        </p:txBody>
      </p:sp>
      <p:pic>
        <p:nvPicPr>
          <p:cNvPr id="5" name="Picture 4" descr="A colorful square with white text&#10;&#10;AI-generated content may be incorrect.">
            <a:extLst>
              <a:ext uri="{FF2B5EF4-FFF2-40B4-BE49-F238E27FC236}">
                <a16:creationId xmlns:a16="http://schemas.microsoft.com/office/drawing/2014/main" id="{B12A1D17-2171-16CD-6EBA-3AC344E7F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8938" y="3101543"/>
            <a:ext cx="2105025" cy="2409825"/>
          </a:xfrm>
          <a:prstGeom prst="rect">
            <a:avLst/>
          </a:prstGeom>
        </p:spPr>
      </p:pic>
      <p:pic>
        <p:nvPicPr>
          <p:cNvPr id="6" name="Picture 5" descr="A black and white logo&#10;&#10;AI-generated content may be incorrect.">
            <a:extLst>
              <a:ext uri="{FF2B5EF4-FFF2-40B4-BE49-F238E27FC236}">
                <a16:creationId xmlns:a16="http://schemas.microsoft.com/office/drawing/2014/main" id="{F4D44F4C-EC91-DB7A-A9BE-F8D16A244A3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38" r="-10584"/>
          <a:stretch/>
        </p:blipFill>
        <p:spPr>
          <a:xfrm>
            <a:off x="9533227" y="407523"/>
            <a:ext cx="2109508" cy="21930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4021FD4-4CFA-33D7-BC08-E918F73BF7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186" y="3096469"/>
            <a:ext cx="5784273" cy="24044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06413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50017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3703" y="6501154"/>
            <a:ext cx="8945474" cy="8463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 per l'apprendimento linguistico:  un esperimento di HRI con bambini 7/13</a:t>
            </a: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185E469-5E66-90F3-4619-FB96F8F0D513}"/>
              </a:ext>
            </a:extLst>
          </p:cNvPr>
          <p:cNvSpPr txBox="1"/>
          <p:nvPr/>
        </p:nvSpPr>
        <p:spPr>
          <a:xfrm>
            <a:off x="778901" y="112833"/>
            <a:ext cx="504401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600" dirty="0">
                <a:solidFill>
                  <a:srgbClr val="971720"/>
                </a:solidFill>
                <a:latin typeface="Century Gothic"/>
              </a:rPr>
              <a:t> </a:t>
            </a:r>
            <a:r>
              <a:rPr lang="it-IT" sz="3600" dirty="0" err="1">
                <a:solidFill>
                  <a:srgbClr val="971720"/>
                </a:solidFill>
                <a:latin typeface="Century Gothic"/>
              </a:rPr>
              <a:t>Furhat</a:t>
            </a:r>
            <a:r>
              <a:rPr lang="it-IT" sz="3600" dirty="0">
                <a:solidFill>
                  <a:srgbClr val="971720"/>
                </a:solidFill>
                <a:latin typeface="Century Gothic"/>
              </a:rPr>
              <a:t> espressivo </a:t>
            </a:r>
            <a:endParaRPr lang="it-IT" sz="2800" dirty="0">
              <a:solidFill>
                <a:srgbClr val="97172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Picture 2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1B1E8D67-EE69-64A4-AC35-17E5FE2E6E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257" y="1226609"/>
            <a:ext cx="4915957" cy="4023783"/>
          </a:xfrm>
          <a:prstGeom prst="rect">
            <a:avLst/>
          </a:prstGeom>
        </p:spPr>
      </p:pic>
      <p:pic>
        <p:nvPicPr>
          <p:cNvPr id="4" name="Picture 3" descr="A computer screen shot of a program code&#10;&#10;AI-generated content may be incorrect.">
            <a:extLst>
              <a:ext uri="{FF2B5EF4-FFF2-40B4-BE49-F238E27FC236}">
                <a16:creationId xmlns:a16="http://schemas.microsoft.com/office/drawing/2014/main" id="{373FEB90-382F-38E2-8664-945EC952D6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903" y="1226961"/>
            <a:ext cx="5238353" cy="40195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442EAD-2320-A52D-4C79-BDE52356E6AE}"/>
              </a:ext>
            </a:extLst>
          </p:cNvPr>
          <p:cNvSpPr txBox="1"/>
          <p:nvPr/>
        </p:nvSpPr>
        <p:spPr>
          <a:xfrm>
            <a:off x="5401733" y="110067"/>
            <a:ext cx="609811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3600" dirty="0">
                <a:solidFill>
                  <a:srgbClr val="971720"/>
                </a:solidFill>
                <a:latin typeface="Century Gothic"/>
              </a:rPr>
              <a:t>    vs.      </a:t>
            </a:r>
            <a:r>
              <a:rPr lang="it-IT" sz="3600" dirty="0" err="1">
                <a:solidFill>
                  <a:srgbClr val="971720"/>
                </a:solidFill>
                <a:latin typeface="Century Gothic"/>
              </a:rPr>
              <a:t>Furhat</a:t>
            </a:r>
            <a:r>
              <a:rPr lang="it-IT" sz="3600" dirty="0">
                <a:solidFill>
                  <a:srgbClr val="971720"/>
                </a:solidFill>
                <a:latin typeface="Century Gothic"/>
              </a:rPr>
              <a:t> neutrale</a:t>
            </a:r>
            <a:endParaRPr lang="en-US" sz="3600" dirty="0"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645075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500178"/>
            <a:ext cx="12192000" cy="357822"/>
          </a:xfrm>
          <a:prstGeom prst="rect">
            <a:avLst/>
          </a:prstGeom>
          <a:solidFill>
            <a:srgbClr val="97172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3703" y="6501154"/>
            <a:ext cx="8881974" cy="8463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Uso di </a:t>
            </a:r>
            <a:r>
              <a:rPr lang="it-IT" sz="1600" b="1" dirty="0" err="1">
                <a:solidFill>
                  <a:schemeClr val="bg1"/>
                </a:solidFill>
                <a:latin typeface="Century Gothic"/>
              </a:rPr>
              <a:t>Furhat</a:t>
            </a:r>
            <a:r>
              <a:rPr lang="it-IT" sz="1600" b="1" dirty="0">
                <a:solidFill>
                  <a:schemeClr val="bg1"/>
                </a:solidFill>
                <a:latin typeface="Century Gothic"/>
              </a:rPr>
              <a:t> per l'apprendimento linguistico:  un esperimento di HRI con bambini 8/13</a:t>
            </a: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17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FDD2300-884F-44DE-6CC5-8089A8A963C0}"/>
              </a:ext>
            </a:extLst>
          </p:cNvPr>
          <p:cNvSpPr txBox="1"/>
          <p:nvPr/>
        </p:nvSpPr>
        <p:spPr>
          <a:xfrm>
            <a:off x="1974998" y="75266"/>
            <a:ext cx="9274553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600" dirty="0">
                <a:solidFill>
                  <a:srgbClr val="971720"/>
                </a:solidFill>
                <a:latin typeface="Century Gothic"/>
              </a:rPr>
              <a:t>Principali differenze implementative</a:t>
            </a:r>
            <a:r>
              <a:rPr lang="en-US" sz="3600" dirty="0">
                <a:solidFill>
                  <a:srgbClr val="000000"/>
                </a:solidFill>
                <a:latin typeface="Century Gothic"/>
              </a:rPr>
              <a:t> </a:t>
            </a:r>
            <a:endParaRPr lang="it-IT" sz="3600" dirty="0">
              <a:solidFill>
                <a:srgbClr val="971720"/>
              </a:solidFill>
              <a:latin typeface="Century Gothic"/>
            </a:endParaRPr>
          </a:p>
          <a:p>
            <a:endParaRPr lang="it-IT" sz="2400">
              <a:solidFill>
                <a:srgbClr val="971720"/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4A609FB-35F7-65DC-1185-FD5F2D5F8A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795001"/>
              </p:ext>
            </p:extLst>
          </p:nvPr>
        </p:nvGraphicFramePr>
        <p:xfrm>
          <a:off x="1594555" y="1114777"/>
          <a:ext cx="9064234" cy="48910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5500">
                  <a:extLst>
                    <a:ext uri="{9D8B030D-6E8A-4147-A177-3AD203B41FA5}">
                      <a16:colId xmlns:a16="http://schemas.microsoft.com/office/drawing/2014/main" val="1075618471"/>
                    </a:ext>
                  </a:extLst>
                </a:gridCol>
                <a:gridCol w="3354689">
                  <a:extLst>
                    <a:ext uri="{9D8B030D-6E8A-4147-A177-3AD203B41FA5}">
                      <a16:colId xmlns:a16="http://schemas.microsoft.com/office/drawing/2014/main" val="2107258875"/>
                    </a:ext>
                  </a:extLst>
                </a:gridCol>
                <a:gridCol w="2654045">
                  <a:extLst>
                    <a:ext uri="{9D8B030D-6E8A-4147-A177-3AD203B41FA5}">
                      <a16:colId xmlns:a16="http://schemas.microsoft.com/office/drawing/2014/main" val="4241683267"/>
                    </a:ext>
                  </a:extLst>
                </a:gridCol>
              </a:tblGrid>
              <a:tr h="78985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/>
                        </a:rPr>
                        <a:t>ASPETTO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/>
                        </a:rPr>
                        <a:t>FURHAT </a:t>
                      </a:r>
                      <a:endParaRPr lang="en-US"/>
                    </a:p>
                    <a:p>
                      <a:pPr lvl="0" algn="ctr">
                        <a:buNone/>
                      </a:pPr>
                      <a:r>
                        <a:rPr lang="en-US" sz="2400" dirty="0">
                          <a:latin typeface="Century Gothic"/>
                        </a:rPr>
                        <a:t>ESPRESSIVO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7172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/>
                        </a:rPr>
                        <a:t>FURHAT NEUTRALE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0776727"/>
                  </a:ext>
                </a:extLst>
              </a:tr>
              <a:tr h="1116688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entury Gothic"/>
                        </a:rPr>
                        <a:t>ESPRESSIONI FACCIALI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D8F2A5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u="none" strike="noStrike" noProof="0" err="1">
                          <a:latin typeface="Century Gothic"/>
                        </a:rPr>
                        <a:t>Utilizza</a:t>
                      </a:r>
                      <a:r>
                        <a:rPr lang="en-US" sz="1800" b="0" i="0" u="none" strike="noStrike" noProof="0" dirty="0">
                          <a:latin typeface="Century Gothic"/>
                        </a:rPr>
                        <a:t>:</a:t>
                      </a:r>
                      <a:endParaRPr lang="en-US" sz="1800" b="1" i="0" u="none" strike="noStrike" noProof="0" dirty="0">
                        <a:latin typeface="Century Gothic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800" b="1" i="0" u="none" strike="noStrike" noProof="0" err="1">
                          <a:latin typeface="Century Gothic"/>
                        </a:rPr>
                        <a:t>furhat.gesture</a:t>
                      </a:r>
                      <a:r>
                        <a:rPr lang="en-US" sz="1800" b="1" i="0" u="none" strike="noStrike" noProof="0" dirty="0">
                          <a:latin typeface="Century Gothic"/>
                        </a:rPr>
                        <a:t>(</a:t>
                      </a:r>
                      <a:r>
                        <a:rPr lang="en-US" sz="1800" b="1" i="0" u="none" strike="noStrike" noProof="0" err="1">
                          <a:latin typeface="Century Gothic"/>
                        </a:rPr>
                        <a:t>Gestures.BigSmile</a:t>
                      </a:r>
                      <a:r>
                        <a:rPr lang="en-US" sz="1800" b="1" i="0" u="none" strike="noStrike" noProof="0" dirty="0">
                          <a:latin typeface="Century Gothic"/>
                        </a:rPr>
                        <a:t>), </a:t>
                      </a:r>
                      <a:r>
                        <a:rPr lang="en-US" sz="1800" b="1" i="0" u="none" strike="noStrike" noProof="0" err="1">
                          <a:latin typeface="Century Gothic"/>
                        </a:rPr>
                        <a:t>Gestures.Nod</a:t>
                      </a:r>
                      <a:r>
                        <a:rPr lang="en-US" sz="1800" b="1" i="0" u="none" strike="noStrike" noProof="0" dirty="0">
                          <a:latin typeface="Century Gothic"/>
                        </a:rPr>
                        <a:t>, </a:t>
                      </a:r>
                      <a:r>
                        <a:rPr lang="en-US" sz="1800" b="1" i="0" u="none" strike="noStrike" noProof="0" err="1">
                          <a:latin typeface="Century Gothic"/>
                        </a:rPr>
                        <a:t>Gestures.Wink</a:t>
                      </a:r>
                      <a:endParaRPr lang="en-US" sz="1800" b="1" i="0" u="none" strike="noStrike" noProof="0">
                        <a:latin typeface="Century Gothic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 err="1">
                          <a:latin typeface="Century Gothic"/>
                        </a:rPr>
                        <a:t>Nessuna</a:t>
                      </a:r>
                      <a:r>
                        <a:rPr lang="en-US" sz="1800" b="0" i="0" u="none" strike="noStrike" noProof="0" dirty="0">
                          <a:latin typeface="Century Gothic"/>
                        </a:rPr>
                        <a:t> </a:t>
                      </a:r>
                      <a:r>
                        <a:rPr lang="en-US" sz="1800" b="0" i="0" u="none" strike="noStrike" noProof="0" dirty="0" err="1">
                          <a:latin typeface="Century Gothic"/>
                        </a:rPr>
                        <a:t>espressione</a:t>
                      </a:r>
                      <a:endParaRPr lang="en-US" b="0" dirty="0" err="1">
                        <a:latin typeface="Century Gothic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484134"/>
                  </a:ext>
                </a:extLst>
              </a:tr>
              <a:tr h="1116688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entury Gothic"/>
                        </a:rPr>
                        <a:t>TONO DELLA VOCE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entury Gothic"/>
                        </a:rPr>
                        <a:t>Modificato</a:t>
                      </a:r>
                      <a:r>
                        <a:rPr lang="en-US" sz="1800" b="0" i="0" u="none" strike="noStrike" noProof="0" dirty="0">
                          <a:latin typeface="Century Gothic"/>
                        </a:rPr>
                        <a:t> con:</a:t>
                      </a:r>
                    </a:p>
                    <a:p>
                      <a:pPr lvl="0">
                        <a:buNone/>
                      </a:pPr>
                      <a:r>
                        <a:rPr lang="en-US" sz="1800" b="1" i="0" u="none" strike="noStrike" noProof="0" dirty="0" err="1">
                          <a:latin typeface="Century Gothic"/>
                        </a:rPr>
                        <a:t>furhat.voice</a:t>
                      </a:r>
                      <a:r>
                        <a:rPr lang="en-US" sz="1800" b="1" i="0" u="none" strike="noStrike" noProof="0" dirty="0">
                          <a:latin typeface="Century Gothic"/>
                        </a:rPr>
                        <a:t> = </a:t>
                      </a:r>
                      <a:r>
                        <a:rPr lang="en-US" sz="1800" b="1" i="0" u="none" strike="noStrike" noProof="0" dirty="0" err="1">
                          <a:latin typeface="Century Gothic"/>
                        </a:rPr>
                        <a:t>furhat.voice.copy</a:t>
                      </a:r>
                      <a:r>
                        <a:rPr lang="en-US" sz="1800" b="1" i="0" u="none" strike="noStrike" noProof="0" dirty="0">
                          <a:latin typeface="Century Gothic"/>
                        </a:rPr>
                        <a:t>(pitch=1.6, rate = 0.9)</a:t>
                      </a:r>
                      <a:endParaRPr lang="en-US" sz="1800" b="0" i="0" u="none" strike="noStrike" noProof="0" dirty="0">
                        <a:latin typeface="Century Gothic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Century Gothic"/>
                        </a:rPr>
                        <a:t>Tono di voce standard</a:t>
                      </a:r>
                      <a:endParaRPr lang="en-US" dirty="0">
                        <a:latin typeface="Century Gothic"/>
                      </a:endParaRPr>
                    </a:p>
                    <a:p>
                      <a:pPr lvl="0">
                        <a:buNone/>
                      </a:pPr>
                      <a:endParaRPr lang="en-US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3793102"/>
                  </a:ext>
                </a:extLst>
              </a:tr>
              <a:tr h="85794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latin typeface="Century Gothic"/>
                        </a:rPr>
                        <a:t>FEEDBACK MOTIVAZIONALE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D8F2A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entury Gothic"/>
                        </a:rPr>
                        <a:t>Frasi</a:t>
                      </a:r>
                      <a:r>
                        <a:rPr lang="en-US" sz="1800" b="0" i="0" u="none" strike="noStrike" noProof="0" dirty="0">
                          <a:latin typeface="Century Gothic"/>
                        </a:rPr>
                        <a:t> di </a:t>
                      </a:r>
                      <a:r>
                        <a:rPr lang="en-US" sz="1800" b="0" i="0" u="none" strike="noStrike" noProof="0" dirty="0" err="1">
                          <a:latin typeface="Century Gothic"/>
                        </a:rPr>
                        <a:t>incoraggiamento</a:t>
                      </a:r>
                      <a:r>
                        <a:rPr lang="en-US" sz="1800" b="0" i="0" u="none" strike="noStrike" noProof="0" dirty="0">
                          <a:latin typeface="Century Gothic"/>
                        </a:rPr>
                        <a:t> </a:t>
                      </a:r>
                      <a:r>
                        <a:rPr lang="en-US" sz="1800" b="0" i="0" u="none" strike="noStrike" noProof="0" dirty="0" err="1">
                          <a:latin typeface="Century Gothic"/>
                        </a:rPr>
                        <a:t>espressive</a:t>
                      </a:r>
                      <a:r>
                        <a:rPr lang="en-US" sz="1800" b="0" i="0" u="none" strike="noStrike" noProof="0" dirty="0">
                          <a:latin typeface="Century Gothic"/>
                        </a:rPr>
                        <a:t> come:</a:t>
                      </a:r>
                      <a:endParaRPr lang="en-US" dirty="0">
                        <a:latin typeface="Century Gothic"/>
                      </a:endParaRPr>
                    </a:p>
                    <a:p>
                      <a:pPr lvl="0">
                        <a:buNone/>
                      </a:pPr>
                      <a:r>
                        <a:rPr lang="en-US" sz="1800" b="1" i="1" u="none" strike="noStrike" noProof="0" dirty="0">
                          <a:latin typeface="Century Gothic"/>
                        </a:rPr>
                        <a:t>"You’re doing great!"</a:t>
                      </a:r>
                      <a:endParaRPr lang="en-US" b="1">
                        <a:latin typeface="Century Gothic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u="none" strike="noStrike" noProof="0" err="1">
                          <a:latin typeface="Century Gothic"/>
                        </a:rPr>
                        <a:t>Risposte</a:t>
                      </a:r>
                      <a:r>
                        <a:rPr lang="en-US" sz="1800" b="0" i="0" u="none" strike="noStrike" noProof="0" dirty="0">
                          <a:latin typeface="Century Gothic"/>
                        </a:rPr>
                        <a:t> </a:t>
                      </a:r>
                      <a:r>
                        <a:rPr lang="en-US" sz="1800" b="0" i="0" u="none" strike="noStrike" noProof="0" err="1">
                          <a:latin typeface="Century Gothic"/>
                        </a:rPr>
                        <a:t>neutrali</a:t>
                      </a:r>
                      <a:r>
                        <a:rPr lang="en-US" sz="1800" b="0" i="0" u="none" strike="noStrike" noProof="0" dirty="0">
                          <a:latin typeface="Century Gothic"/>
                        </a:rPr>
                        <a:t> come:</a:t>
                      </a:r>
                      <a:endParaRPr lang="en-US" dirty="0">
                        <a:latin typeface="Century Gothic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1800" b="1" i="1" u="none" strike="noStrike" noProof="0" dirty="0">
                          <a:latin typeface="Century Gothic"/>
                        </a:rPr>
                        <a:t>"That’s correct."</a:t>
                      </a:r>
                      <a:endParaRPr lang="en-US" b="1" dirty="0">
                        <a:latin typeface="Century Gothic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686415"/>
                  </a:ext>
                </a:extLst>
              </a:tr>
              <a:tr h="776234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entury Gothic"/>
                        </a:rPr>
                        <a:t>MOVIMENTI DEL CAPO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 dirty="0" err="1">
                          <a:latin typeface="Century Gothic"/>
                        </a:rPr>
                        <a:t>furhat.gesture</a:t>
                      </a:r>
                      <a:r>
                        <a:rPr lang="en-US" sz="1800" b="1" i="0" u="none" strike="noStrike" noProof="0" dirty="0">
                          <a:latin typeface="Century Gothic"/>
                        </a:rPr>
                        <a:t>(</a:t>
                      </a:r>
                      <a:r>
                        <a:rPr lang="en-US" sz="1800" b="1" i="0" u="none" strike="noStrike" noProof="0" dirty="0" err="1">
                          <a:latin typeface="Century Gothic"/>
                        </a:rPr>
                        <a:t>Gestures.Nod</a:t>
                      </a:r>
                      <a:r>
                        <a:rPr lang="en-US" sz="1800" b="1" i="0" u="none" strike="noStrike" noProof="0" dirty="0">
                          <a:latin typeface="Century Gothic"/>
                        </a:rPr>
                        <a:t>) </a:t>
                      </a:r>
                      <a:r>
                        <a:rPr lang="en-US" sz="1800" b="0" i="0" u="none" strike="noStrike" noProof="0" dirty="0">
                          <a:latin typeface="Century Gothic"/>
                        </a:rPr>
                        <a:t>per </a:t>
                      </a:r>
                      <a:r>
                        <a:rPr lang="en-US" sz="1800" b="0" i="0" u="none" strike="noStrike" noProof="0" dirty="0" err="1">
                          <a:latin typeface="Century Gothic"/>
                        </a:rPr>
                        <a:t>incoraggiamento</a:t>
                      </a:r>
                      <a:endParaRPr lang="en-US" dirty="0" err="1">
                        <a:latin typeface="Century Gothic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latin typeface="Century Gothic"/>
                        </a:rPr>
                        <a:t>Nessun </a:t>
                      </a:r>
                      <a:r>
                        <a:rPr lang="en-US" sz="1800" b="0" i="0" u="none" strike="noStrike" noProof="0" err="1">
                          <a:latin typeface="Century Gothic"/>
                        </a:rPr>
                        <a:t>movimento</a:t>
                      </a:r>
                      <a:endParaRPr lang="en-US" sz="1800" b="0" i="0" u="none" strike="noStrike" noProof="0" dirty="0" err="1">
                        <a:latin typeface="Century Gothic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508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3418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683</Words>
  <Application>Microsoft Office PowerPoint</Application>
  <PresentationFormat>Widescreen</PresentationFormat>
  <Paragraphs>170</Paragraphs>
  <Slides>14</Slides>
  <Notes>12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Tema di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Università degli Studi Federico II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Corso di studi in Ingegneria dell'Automazione</dc:title>
  <dc:subject>Presentazione</dc:subject>
  <dc:creator>Bruno Siciliano</dc:creator>
  <cp:lastModifiedBy>EMANUELA VARONE</cp:lastModifiedBy>
  <cp:revision>905</cp:revision>
  <dcterms:created xsi:type="dcterms:W3CDTF">2013-09-05T14:27:33Z</dcterms:created>
  <dcterms:modified xsi:type="dcterms:W3CDTF">2025-04-26T14:51:54Z</dcterms:modified>
</cp:coreProperties>
</file>

<file path=docProps/thumbnail.jpeg>
</file>